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FD81BB4F-0C21-417A-925B-0DDBC782C170}">
  <a:tblStyle styleId="{FD81BB4F-0C21-417A-925B-0DDBC782C17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86DC097-827F-4DEC-A118-3C15412B0949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F81BD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F81BD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F81BD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F81BD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1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Shape 30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Shape 33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Shape 34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Shape 36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Shape 37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Shape 38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Shape 40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Shape 42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Shape 25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 type="tx">
  <p:cSld name="TITLE_AND_BOD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  <p:pic>
        <p:nvPicPr>
          <p:cNvPr id="15" name="Shape 15" descr="cruz ancla fondo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119774"/>
            <a:ext cx="3581399" cy="605242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1371600" y="4201889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s-CO" b="1">
                <a:solidFill>
                  <a:schemeClr val="dk2"/>
                </a:solidFill>
              </a:rPr>
              <a:t>Informe de gestión</a:t>
            </a:r>
            <a:endParaRPr sz="4400" b="1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4953150" y="5289550"/>
            <a:ext cx="2496000" cy="5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 i="1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201</a:t>
            </a:r>
            <a:r>
              <a:rPr lang="es-CO" b="1" i="1">
                <a:solidFill>
                  <a:srgbClr val="FFC000"/>
                </a:solidFill>
              </a:rPr>
              <a:t>6</a:t>
            </a:r>
            <a:endParaRPr sz="3200" b="1" i="1" u="none" strike="noStrike" cap="non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Shape 99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292" y="152400"/>
            <a:ext cx="2652118" cy="1548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Shape 288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Shape 289"/>
          <p:cNvSpPr txBox="1"/>
          <p:nvPr/>
        </p:nvSpPr>
        <p:spPr>
          <a:xfrm>
            <a:off x="427700" y="347400"/>
            <a:ext cx="599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>
                <a:solidFill>
                  <a:srgbClr val="FFC000"/>
                </a:solidFill>
              </a:rPr>
              <a:t>Hogar</a:t>
            </a:r>
            <a:endParaRPr sz="20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200" b="0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/>
          <p:nvPr/>
        </p:nvSpPr>
        <p:spPr>
          <a:xfrm>
            <a:off x="351500" y="885925"/>
            <a:ext cx="73446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 b="1">
                <a:solidFill>
                  <a:srgbClr val="1F497D"/>
                </a:solidFill>
              </a:rPr>
              <a:t>Casa San José</a:t>
            </a: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8078100" y="6210650"/>
            <a:ext cx="898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FFC000"/>
                </a:solidFill>
              </a:rPr>
              <a:t>Cali</a:t>
            </a:r>
            <a:endParaRPr sz="24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3628100" y="1038194"/>
            <a:ext cx="40182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/>
              <a:t>8</a:t>
            </a: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Internos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/>
              <a:t>25</a:t>
            </a: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personas (promedio) Comedor</a:t>
            </a:r>
            <a:endParaRPr/>
          </a:p>
        </p:txBody>
      </p:sp>
      <p:sp>
        <p:nvSpPr>
          <p:cNvPr id="293" name="Shape 293"/>
          <p:cNvSpPr/>
          <p:nvPr/>
        </p:nvSpPr>
        <p:spPr>
          <a:xfrm>
            <a:off x="7638410" y="1137224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6</a:t>
            </a:r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7638410" y="1990476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5</a:t>
            </a:r>
            <a:endParaRPr/>
          </a:p>
        </p:txBody>
      </p:sp>
      <p:cxnSp>
        <p:nvCxnSpPr>
          <p:cNvPr id="295" name="Shape 295"/>
          <p:cNvCxnSpPr/>
          <p:nvPr/>
        </p:nvCxnSpPr>
        <p:spPr>
          <a:xfrm>
            <a:off x="7638410" y="998725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6" name="Shape 296"/>
          <p:cNvCxnSpPr/>
          <p:nvPr/>
        </p:nvCxnSpPr>
        <p:spPr>
          <a:xfrm>
            <a:off x="7638410" y="1836925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7" name="Shape 297"/>
          <p:cNvSpPr txBox="1"/>
          <p:nvPr/>
        </p:nvSpPr>
        <p:spPr>
          <a:xfrm>
            <a:off x="3628100" y="1876394"/>
            <a:ext cx="40182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</a:rPr>
              <a:t>8</a:t>
            </a:r>
            <a:r>
              <a:rPr lang="es-CO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Internos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</a:rPr>
              <a:t>2</a:t>
            </a:r>
            <a:r>
              <a:rPr lang="es-CO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0 personas Comedor</a:t>
            </a:r>
            <a:endParaRPr/>
          </a:p>
        </p:txBody>
      </p:sp>
      <p:sp>
        <p:nvSpPr>
          <p:cNvPr id="298" name="Shape 298"/>
          <p:cNvSpPr txBox="1"/>
          <p:nvPr/>
        </p:nvSpPr>
        <p:spPr>
          <a:xfrm>
            <a:off x="199100" y="2801125"/>
            <a:ext cx="7222500" cy="18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CO" sz="1800"/>
              <a:t>APRENDO CONTIGO, programa dirigido a niños hijos de recicladores </a:t>
            </a:r>
            <a:r>
              <a:rPr lang="es-CO" sz="1800">
                <a:solidFill>
                  <a:srgbClr val="222222"/>
                </a:solidFill>
                <a:highlight>
                  <a:srgbClr val="FFFFFF"/>
                </a:highlight>
              </a:rPr>
              <a:t>apoyo de tareas, recreación, seguimiento y orientación de algunas problemáticas.</a:t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marR="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CO" sz="1800"/>
              <a:t>Alianza con voluntariado de EMAUS </a:t>
            </a:r>
            <a:endParaRPr sz="1800"/>
          </a:p>
          <a:p>
            <a:pPr marL="4572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CO" sz="1800">
                <a:solidFill>
                  <a:srgbClr val="222222"/>
                </a:solidFill>
                <a:highlight>
                  <a:srgbClr val="FFFFFF"/>
                </a:highlight>
              </a:rPr>
              <a:t>Alquiler de la casa del frente del HOGAR, en esta se ofrece el servicio de tienda permanente.</a:t>
            </a:r>
            <a:endParaRPr sz="18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sp>
        <p:nvSpPr>
          <p:cNvPr id="299" name="Shape 299"/>
          <p:cNvSpPr/>
          <p:nvPr/>
        </p:nvSpPr>
        <p:spPr>
          <a:xfrm>
            <a:off x="7638410" y="2889824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6</a:t>
            </a: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7638410" y="5190876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5</a:t>
            </a:r>
            <a:endParaRPr/>
          </a:p>
        </p:txBody>
      </p:sp>
      <p:cxnSp>
        <p:nvCxnSpPr>
          <p:cNvPr id="301" name="Shape 301"/>
          <p:cNvCxnSpPr/>
          <p:nvPr/>
        </p:nvCxnSpPr>
        <p:spPr>
          <a:xfrm>
            <a:off x="7638410" y="2751325"/>
            <a:ext cx="0" cy="18066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2" name="Shape 302"/>
          <p:cNvSpPr txBox="1"/>
          <p:nvPr/>
        </p:nvSpPr>
        <p:spPr>
          <a:xfrm>
            <a:off x="199100" y="5076825"/>
            <a:ext cx="7159800" cy="12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s-CO" sz="1800">
                <a:solidFill>
                  <a:srgbClr val="7F7F7F"/>
                </a:solidFill>
              </a:rPr>
              <a:t>Nueva Casa - Atención Centro día - Donación en alimentos BAA (140 kilos quincenales) - Acompañamiento de la secretaría de Salud  - Certificación del uso de suelo, planeación municipal - Recreación, 1 vez al mes van al cine por parte de la corporación La Recreación.</a:t>
            </a:r>
            <a:endParaRPr sz="1800">
              <a:solidFill>
                <a:srgbClr val="7F7F7F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sz="1800">
              <a:solidFill>
                <a:srgbClr val="7F7F7F"/>
              </a:solidFill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7F7F7F"/>
              </a:solidFill>
            </a:endParaRPr>
          </a:p>
        </p:txBody>
      </p:sp>
      <p:cxnSp>
        <p:nvCxnSpPr>
          <p:cNvPr id="303" name="Shape 303"/>
          <p:cNvCxnSpPr/>
          <p:nvPr/>
        </p:nvCxnSpPr>
        <p:spPr>
          <a:xfrm>
            <a:off x="7638410" y="5113525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4" name="Shape 304"/>
          <p:cNvCxnSpPr/>
          <p:nvPr/>
        </p:nvCxnSpPr>
        <p:spPr>
          <a:xfrm>
            <a:off x="7638410" y="5617425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Shape 310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Shape 311" descr="info SEm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9611" y="1573011"/>
            <a:ext cx="6940500" cy="53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Shape 312"/>
          <p:cNvSpPr txBox="1"/>
          <p:nvPr/>
        </p:nvSpPr>
        <p:spPr>
          <a:xfrm>
            <a:off x="199100" y="271200"/>
            <a:ext cx="599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>
                <a:solidFill>
                  <a:srgbClr val="FFC000"/>
                </a:solidFill>
              </a:rPr>
              <a:t>Proyectos</a:t>
            </a:r>
            <a:r>
              <a:rPr lang="es-CO" sz="2400" b="1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200" b="0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286950" y="1390850"/>
            <a:ext cx="7316100" cy="15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90 niños: algunos quieren ser voluntarios (promoción humana) + 30 voluntarios: equipo consolidado, muy apostólico. </a:t>
            </a:r>
            <a:endParaRPr>
              <a:solidFill>
                <a:schemeClr val="dk1"/>
              </a:solidFill>
            </a:endParaRPr>
          </a:p>
          <a:p>
            <a:pPr marL="457200" lvl="0" indent="-31750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Temporalidades y eventos exitosos (Día de las familias, clausura externa, Navidad es Jesús).</a:t>
            </a:r>
            <a:endParaRPr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Cambio de coordinación general, selección realizada en compañía del equipo de apostolado jóvenes MVC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6826100" y="3166775"/>
            <a:ext cx="10818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>
                <a:solidFill>
                  <a:srgbClr val="7F7F7F"/>
                </a:solidFill>
              </a:rPr>
              <a:t>80</a:t>
            </a:r>
            <a:r>
              <a:rPr lang="es-CO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>
                <a:solidFill>
                  <a:srgbClr val="7F7F7F"/>
                </a:solidFill>
              </a:rPr>
              <a:t>niños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5" name="Shape 315"/>
          <p:cNvCxnSpPr/>
          <p:nvPr/>
        </p:nvCxnSpPr>
        <p:spPr>
          <a:xfrm>
            <a:off x="7714025" y="1390844"/>
            <a:ext cx="0" cy="16173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6" name="Shape 316"/>
          <p:cNvCxnSpPr/>
          <p:nvPr/>
        </p:nvCxnSpPr>
        <p:spPr>
          <a:xfrm>
            <a:off x="8018825" y="3049450"/>
            <a:ext cx="0" cy="5472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7" name="Shape 317"/>
          <p:cNvSpPr/>
          <p:nvPr/>
        </p:nvSpPr>
        <p:spPr>
          <a:xfrm>
            <a:off x="7825036" y="1523727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6</a:t>
            </a:r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8129836" y="3062779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5</a:t>
            </a: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122900" y="809725"/>
            <a:ext cx="73446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000" b="1">
                <a:solidFill>
                  <a:srgbClr val="1F497D"/>
                </a:solidFill>
              </a:rPr>
              <a:t>CompArte - CS JPII</a:t>
            </a:r>
            <a:endParaRPr sz="3000"/>
          </a:p>
        </p:txBody>
      </p:sp>
      <p:sp>
        <p:nvSpPr>
          <p:cNvPr id="320" name="Shape 320"/>
          <p:cNvSpPr/>
          <p:nvPr/>
        </p:nvSpPr>
        <p:spPr>
          <a:xfrm>
            <a:off x="5669100" y="178725"/>
            <a:ext cx="1599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FFC000"/>
                </a:solidFill>
              </a:rPr>
              <a:t>Medellín</a:t>
            </a:r>
            <a:endParaRPr sz="24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286950" y="3550450"/>
            <a:ext cx="6646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000" b="1">
                <a:solidFill>
                  <a:srgbClr val="1F497D"/>
                </a:solidFill>
              </a:rPr>
              <a:t>Titanes de la Candelaria - CS MDE</a:t>
            </a:r>
            <a:endParaRPr sz="3000"/>
          </a:p>
        </p:txBody>
      </p:sp>
      <p:pic>
        <p:nvPicPr>
          <p:cNvPr id="322" name="Shape 322" descr="info SEm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9611" y="4468611"/>
            <a:ext cx="6940500" cy="53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Shape 323"/>
          <p:cNvSpPr txBox="1"/>
          <p:nvPr/>
        </p:nvSpPr>
        <p:spPr>
          <a:xfrm>
            <a:off x="286950" y="4134050"/>
            <a:ext cx="7316100" cy="26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19 niños.</a:t>
            </a:r>
            <a:endParaRPr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Equipo 1: Entrenaron 2014 - 2016. Continúan en el equipo 2 (los más pequeños),se postulan como monitores (4 jugadores) y el resto han culminado definitivamente su proceso. </a:t>
            </a:r>
            <a:endParaRPr>
              <a:solidFill>
                <a:schemeClr val="dk1"/>
              </a:solidFill>
            </a:endParaRPr>
          </a:p>
          <a:p>
            <a:pPr marL="457200" lvl="0" indent="-31750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4 Voluntarios (1 nuevo de Eafit Social)</a:t>
            </a:r>
            <a:endParaRPr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Resultados: Programa de entrenamiento exitoso, salidas a jugar con otros equipos, mejorías técnicas, cambios de comportamiento y de percepción frente a la vida (esperanza y disciplina) y mejoría de la convivencia dentro del equipo.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6826100" y="6062375"/>
            <a:ext cx="10818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>
                <a:solidFill>
                  <a:srgbClr val="7F7F7F"/>
                </a:solidFill>
              </a:rPr>
              <a:t>20</a:t>
            </a:r>
            <a:r>
              <a:rPr lang="es-CO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>
                <a:solidFill>
                  <a:srgbClr val="7F7F7F"/>
                </a:solidFill>
              </a:rPr>
              <a:t>niños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5" name="Shape 325"/>
          <p:cNvCxnSpPr/>
          <p:nvPr/>
        </p:nvCxnSpPr>
        <p:spPr>
          <a:xfrm>
            <a:off x="7714025" y="4286444"/>
            <a:ext cx="0" cy="16173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6" name="Shape 326"/>
          <p:cNvCxnSpPr/>
          <p:nvPr/>
        </p:nvCxnSpPr>
        <p:spPr>
          <a:xfrm>
            <a:off x="8018825" y="5945050"/>
            <a:ext cx="0" cy="5472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7" name="Shape 327"/>
          <p:cNvSpPr/>
          <p:nvPr/>
        </p:nvSpPr>
        <p:spPr>
          <a:xfrm>
            <a:off x="7825036" y="4419327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6</a:t>
            </a:r>
            <a:endParaRPr/>
          </a:p>
        </p:txBody>
      </p:sp>
      <p:sp>
        <p:nvSpPr>
          <p:cNvPr id="328" name="Shape 328"/>
          <p:cNvSpPr/>
          <p:nvPr/>
        </p:nvSpPr>
        <p:spPr>
          <a:xfrm>
            <a:off x="8129836" y="5958379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5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Shape 334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 descr="info SEm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9611" y="1573011"/>
            <a:ext cx="6940500" cy="53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 txBox="1"/>
          <p:nvPr/>
        </p:nvSpPr>
        <p:spPr>
          <a:xfrm>
            <a:off x="199100" y="271200"/>
            <a:ext cx="599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>
                <a:solidFill>
                  <a:srgbClr val="FFC000"/>
                </a:solidFill>
              </a:rPr>
              <a:t>Proyectos</a:t>
            </a:r>
            <a:r>
              <a:rPr lang="es-CO" sz="2400" b="1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200" b="0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Shape 337"/>
          <p:cNvSpPr txBox="1"/>
          <p:nvPr/>
        </p:nvSpPr>
        <p:spPr>
          <a:xfrm>
            <a:off x="286950" y="1543250"/>
            <a:ext cx="7316100" cy="26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29 Niños:  Componentes académico, artístico y psicológico</a:t>
            </a:r>
            <a:endParaRPr>
              <a:solidFill>
                <a:schemeClr val="dk1"/>
              </a:solidFill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O">
                <a:solidFill>
                  <a:schemeClr val="dk1"/>
                </a:solidFill>
              </a:rPr>
              <a:t>34* Jóvenes: Componentes académico y de orientación profesional – psicológica</a:t>
            </a:r>
            <a:endParaRPr>
              <a:solidFill>
                <a:schemeClr val="dk1"/>
              </a:solidFill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O">
                <a:solidFill>
                  <a:schemeClr val="dk1"/>
                </a:solidFill>
              </a:rPr>
              <a:t>Hay mejorías académicas; se promueve la continuidad en procesos formativos y se le dio importancia al proyecto de vida.</a:t>
            </a:r>
            <a:endParaRPr>
              <a:solidFill>
                <a:schemeClr val="dk1"/>
              </a:solidFill>
            </a:endParaRPr>
          </a:p>
          <a:p>
            <a:pPr marL="4572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O">
                <a:solidFill>
                  <a:schemeClr val="dk1"/>
                </a:solidFill>
              </a:rPr>
              <a:t>*</a:t>
            </a:r>
            <a:r>
              <a:rPr lang="es-CO" i="1">
                <a:solidFill>
                  <a:schemeClr val="dk1"/>
                </a:solidFill>
              </a:rPr>
              <a:t>Alta deserción motivada por otras ofertas educativas, violencia y dificultades en comprender el objetivo de ColombiaCrece (lo ven como un PRE-ICFES)</a:t>
            </a:r>
            <a:endParaRPr i="1"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Proyección comunitaria: escuela de padres, eventos propios y con aliados, participación en espacios de ciudad y en redes. </a:t>
            </a:r>
            <a:endParaRPr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36 voluntarios, 4 MVCistas</a:t>
            </a:r>
            <a:endParaRPr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Coyuntura MVC / SEM / ColombiaCrece: </a:t>
            </a:r>
            <a:r>
              <a:rPr lang="es-CO" i="1">
                <a:solidFill>
                  <a:schemeClr val="dk1"/>
                </a:solidFill>
              </a:rPr>
              <a:t>Es un proyecto solidario, de impacto social y mucho potencial; sin embargo, es necesario que cada vez avance más como un proyecto apostólico en orden a cumplir mejor la misión de SEM.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338" name="Shape 338"/>
          <p:cNvCxnSpPr/>
          <p:nvPr/>
        </p:nvCxnSpPr>
        <p:spPr>
          <a:xfrm>
            <a:off x="7714025" y="1390844"/>
            <a:ext cx="0" cy="30660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9" name="Shape 339"/>
          <p:cNvSpPr/>
          <p:nvPr/>
        </p:nvSpPr>
        <p:spPr>
          <a:xfrm>
            <a:off x="7825036" y="1523727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6</a:t>
            </a: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122900" y="809725"/>
            <a:ext cx="73446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000" b="1">
                <a:solidFill>
                  <a:srgbClr val="1F497D"/>
                </a:solidFill>
              </a:rPr>
              <a:t>ColombiaCrece</a:t>
            </a:r>
            <a:endParaRPr sz="3000"/>
          </a:p>
        </p:txBody>
      </p:sp>
      <p:sp>
        <p:nvSpPr>
          <p:cNvPr id="341" name="Shape 341"/>
          <p:cNvSpPr/>
          <p:nvPr/>
        </p:nvSpPr>
        <p:spPr>
          <a:xfrm>
            <a:off x="5669100" y="178725"/>
            <a:ext cx="1599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FFC000"/>
                </a:solidFill>
              </a:rPr>
              <a:t>Medellín</a:t>
            </a:r>
            <a:endParaRPr sz="24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2" name="Shape 342" descr="info SEm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9611" y="4468611"/>
            <a:ext cx="6940500" cy="53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Shape 343"/>
          <p:cNvSpPr txBox="1"/>
          <p:nvPr/>
        </p:nvSpPr>
        <p:spPr>
          <a:xfrm>
            <a:off x="2801550" y="5048450"/>
            <a:ext cx="4853100" cy="10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>
                <a:solidFill>
                  <a:srgbClr val="7F7F7F"/>
                </a:solidFill>
              </a:rPr>
              <a:t>Se apoyó el proceso formativo de 30 niños y 20 jóvenes</a:t>
            </a:r>
            <a:endParaRPr>
              <a:solidFill>
                <a:srgbClr val="7F7F7F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>
                <a:solidFill>
                  <a:srgbClr val="7F7F7F"/>
                </a:solidFill>
              </a:rPr>
              <a:t>Se lograron 2 nuevos convenios para el año en curso.</a:t>
            </a:r>
            <a:endParaRPr>
              <a:solidFill>
                <a:srgbClr val="7F7F7F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>
                <a:solidFill>
                  <a:srgbClr val="7F7F7F"/>
                </a:solidFill>
              </a:rPr>
              <a:t>Se comenzó a trabajar proyectos comunes con Bogotá</a:t>
            </a:r>
            <a:endParaRPr>
              <a:solidFill>
                <a:srgbClr val="7F7F7F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>
                <a:solidFill>
                  <a:srgbClr val="7F7F7F"/>
                </a:solidFill>
              </a:rPr>
              <a:t>Certificación de 30 voluntarios por parte de la alcaldía.</a:t>
            </a:r>
            <a:endParaRPr>
              <a:solidFill>
                <a:srgbClr val="7F7F7F"/>
              </a:solidFill>
            </a:endParaRPr>
          </a:p>
        </p:txBody>
      </p:sp>
      <p:cxnSp>
        <p:nvCxnSpPr>
          <p:cNvPr id="344" name="Shape 344"/>
          <p:cNvCxnSpPr/>
          <p:nvPr/>
        </p:nvCxnSpPr>
        <p:spPr>
          <a:xfrm>
            <a:off x="7688550" y="4972250"/>
            <a:ext cx="0" cy="11508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5" name="Shape 345"/>
          <p:cNvSpPr/>
          <p:nvPr/>
        </p:nvSpPr>
        <p:spPr>
          <a:xfrm>
            <a:off x="7799561" y="5055854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5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" name="Shape 351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Shape 352" descr="info SEm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9611" y="1801611"/>
            <a:ext cx="6940500" cy="53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Shape 353"/>
          <p:cNvSpPr txBox="1"/>
          <p:nvPr/>
        </p:nvSpPr>
        <p:spPr>
          <a:xfrm>
            <a:off x="199100" y="271200"/>
            <a:ext cx="599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>
                <a:solidFill>
                  <a:srgbClr val="FFC000"/>
                </a:solidFill>
              </a:rPr>
              <a:t>Cooperación</a:t>
            </a:r>
            <a:r>
              <a:rPr lang="es-CO" sz="2400" b="1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200" b="0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472375" y="5915825"/>
            <a:ext cx="7251000" cy="7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>
                <a:solidFill>
                  <a:srgbClr val="7F7F7F"/>
                </a:solidFill>
              </a:rPr>
              <a:t>Compromiso con: </a:t>
            </a:r>
            <a:endParaRPr>
              <a:solidFill>
                <a:srgbClr val="7F7F7F"/>
              </a:solidFill>
            </a:endParaRPr>
          </a:p>
          <a:p>
            <a:pPr marL="285750" lvl="0" indent="-260350" algn="just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Char char="•"/>
            </a:pPr>
            <a:r>
              <a:rPr lang="es-CO">
                <a:solidFill>
                  <a:srgbClr val="7F7F7F"/>
                </a:solidFill>
              </a:rPr>
              <a:t>Plan de cooperación, creación del banco de proyecto - Planeación Estratégica - Seguimiento a propuestas de la asamblea general MVC 2015</a:t>
            </a:r>
            <a:endParaRPr>
              <a:solidFill>
                <a:srgbClr val="7F7F7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F7F7F"/>
              </a:solidFill>
            </a:endParaRPr>
          </a:p>
        </p:txBody>
      </p:sp>
      <p:cxnSp>
        <p:nvCxnSpPr>
          <p:cNvPr id="355" name="Shape 355"/>
          <p:cNvCxnSpPr/>
          <p:nvPr/>
        </p:nvCxnSpPr>
        <p:spPr>
          <a:xfrm>
            <a:off x="7757225" y="5877500"/>
            <a:ext cx="0" cy="8568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6" name="Shape 356"/>
          <p:cNvSpPr/>
          <p:nvPr/>
        </p:nvSpPr>
        <p:spPr>
          <a:xfrm>
            <a:off x="7868236" y="5923229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5</a:t>
            </a:r>
            <a:endParaRPr/>
          </a:p>
        </p:txBody>
      </p:sp>
      <p:graphicFrame>
        <p:nvGraphicFramePr>
          <p:cNvPr id="357" name="Shape 357"/>
          <p:cNvGraphicFramePr/>
          <p:nvPr/>
        </p:nvGraphicFramePr>
        <p:xfrm>
          <a:off x="381000" y="91440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{FD81BB4F-0C21-417A-925B-0DDBC782C170}</a:tableStyleId>
              </a:tblPr>
              <a:tblGrid>
                <a:gridCol w="215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">
                <a:tc grid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 b="1" i="1"/>
                        <a:t>Preparación</a:t>
                      </a:r>
                      <a:endParaRPr sz="1100" b="1" i="1"/>
                    </a:p>
                  </a:txBody>
                  <a:tcPr marL="73025" marR="73025" marT="0" marB="0" anchor="ctr"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92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s-CO" sz="1100"/>
                        <a:t>Direccionamiento Estratégico </a:t>
                      </a:r>
                      <a:r>
                        <a:rPr lang="es-CO" sz="1100">
                          <a:solidFill>
                            <a:schemeClr val="dk1"/>
                          </a:solidFill>
                        </a:rPr>
                        <a:t>Brochure SEM</a:t>
                      </a:r>
                      <a:endParaRPr sz="1100"/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Información actualizada y necesaria para la formulación de los proyectos y la postulación a convocatorias, y como insumo básico para el área.</a:t>
                      </a:r>
                      <a:endParaRPr sz="1100"/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s-CO" sz="1100"/>
                        <a:t>Análisis de Necesidades </a:t>
                      </a:r>
                      <a:endParaRPr sz="1100"/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Necesario para focalizar la búsqueda de oportunidades de cooperación, definiendo una ruta de acción con las prioridades claras.</a:t>
                      </a:r>
                      <a:endParaRPr sz="1100" b="1"/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s-CO" sz="1100"/>
                        <a:t>Proceso de Cooperación y perfil gestor</a:t>
                      </a:r>
                      <a:endParaRPr sz="1100"/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Necesario para establecer y visualizar claramente los procedimientos y actividades propios del área.</a:t>
                      </a:r>
                      <a:endParaRPr sz="1100" b="1"/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s-CO" sz="1100"/>
                        <a:t>Formación y Fortalecimiento Institucional</a:t>
                      </a:r>
                      <a:endParaRPr sz="1100"/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Sector Social Aflora: Fundación Bolívar Davivienda</a:t>
                      </a:r>
                      <a:endParaRPr sz="11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s-CO" sz="1100"/>
                        <a:t>Cooperación: ACI y Makaia</a:t>
                      </a:r>
                      <a:endParaRPr sz="1100"/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58" name="Shape 358"/>
          <p:cNvGraphicFramePr/>
          <p:nvPr/>
        </p:nvGraphicFramePr>
        <p:xfrm>
          <a:off x="381000" y="31045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{FD81BB4F-0C21-417A-925B-0DDBC782C170}</a:tableStyleId>
              </a:tblPr>
              <a:tblGrid>
                <a:gridCol w="118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075">
                <a:tc grid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 b="1" i="1"/>
                        <a:t>Gestión</a:t>
                      </a:r>
                      <a:endParaRPr sz="1100" b="1" i="1"/>
                    </a:p>
                  </a:txBody>
                  <a:tcPr marL="73025" marR="73025" marT="0" marB="0" anchor="ctr"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s-CO" sz="1100"/>
                        <a:t>Base de Datos Cooperantes </a:t>
                      </a:r>
                      <a:endParaRPr sz="1100"/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Información de las instituciones con las que tenemos relación o queremos relacionarnos directamente, y con registro de los contactos o avances de cooperación.</a:t>
                      </a:r>
                      <a:endParaRPr sz="1100" b="1"/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82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Banco de Proyectos</a:t>
                      </a:r>
                      <a:endParaRPr sz="1100"/>
                    </a:p>
                    <a:p>
                      <a:pPr marL="0" lvl="0" indent="0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Guía de Formulación de Proyectos SEM (bajo modelo Marco Lógico)</a:t>
                      </a:r>
                      <a:endParaRPr sz="11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Ficha Técnica de Proyectos SEM (Formato de Idea inicial) Formato General de Proyecto SEM</a:t>
                      </a:r>
                      <a:endParaRPr sz="11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 b="1"/>
                        <a:t>Completos:</a:t>
                      </a:r>
                      <a:r>
                        <a:rPr lang="es-CO" sz="1100"/>
                        <a:t> Educando para el Amor</a:t>
                      </a:r>
                      <a:endParaRPr sz="11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 b="1"/>
                        <a:t>Parcialmente:</a:t>
                      </a:r>
                      <a:r>
                        <a:rPr lang="es-CO" sz="1100"/>
                        <a:t> CompArte, Fortalecimiento Institucional, Acompañamiento Integral.</a:t>
                      </a:r>
                      <a:endParaRPr sz="1100"/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2350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s-CO" sz="1100"/>
                        <a:t>Postulaciones</a:t>
                      </a:r>
                      <a:endParaRPr sz="1100"/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Educando para el Amor – Agencia de Cooperación Turca</a:t>
                      </a:r>
                      <a:endParaRPr sz="11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CompArte – CEMEX TEC</a:t>
                      </a:r>
                      <a:endParaRPr sz="11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Proyecto Ambiental junto Eafit Social – Ministerio de Japón y UNEP</a:t>
                      </a:r>
                      <a:endParaRPr sz="11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Caja del Amor – Clásico de Ciclismo</a:t>
                      </a:r>
                      <a:endParaRPr sz="11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100"/>
                        <a:t>Premio a la Solidaridad Fundación Alejandro Ángel Escobar</a:t>
                      </a:r>
                      <a:endParaRPr sz="11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s-CO" sz="1100"/>
                        <a:t>Premio Talento Joven Alcaldía de Medellín (voluntaria CompArte)</a:t>
                      </a:r>
                      <a:endParaRPr sz="1100"/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Shape 364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Shape 365"/>
          <p:cNvSpPr txBox="1"/>
          <p:nvPr/>
        </p:nvSpPr>
        <p:spPr>
          <a:xfrm>
            <a:off x="199100" y="271200"/>
            <a:ext cx="599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>
                <a:solidFill>
                  <a:srgbClr val="FFC000"/>
                </a:solidFill>
              </a:rPr>
              <a:t>Campañas Navideñas</a:t>
            </a:r>
            <a:r>
              <a:rPr lang="es-CO" sz="2400" b="1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200" b="0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Shape 366"/>
          <p:cNvSpPr/>
          <p:nvPr/>
        </p:nvSpPr>
        <p:spPr>
          <a:xfrm>
            <a:off x="122900" y="809725"/>
            <a:ext cx="73446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000" b="1">
                <a:solidFill>
                  <a:srgbClr val="1F497D"/>
                </a:solidFill>
              </a:rPr>
              <a:t>La Caja del Amor</a:t>
            </a:r>
            <a:endParaRPr sz="3000"/>
          </a:p>
        </p:txBody>
      </p:sp>
      <p:sp>
        <p:nvSpPr>
          <p:cNvPr id="367" name="Shape 367"/>
          <p:cNvSpPr/>
          <p:nvPr/>
        </p:nvSpPr>
        <p:spPr>
          <a:xfrm>
            <a:off x="3681975" y="901975"/>
            <a:ext cx="1599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FFC000"/>
                </a:solidFill>
              </a:rPr>
              <a:t>Colombia</a:t>
            </a:r>
            <a:endParaRPr sz="24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68" name="Shape 368"/>
          <p:cNvGraphicFramePr/>
          <p:nvPr/>
        </p:nvGraphicFramePr>
        <p:xfrm>
          <a:off x="5413098" y="145593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{A86DC097-827F-4DEC-A118-3C15412B0949}</a:tableStyleId>
              </a:tblPr>
              <a:tblGrid>
                <a:gridCol w="244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Ciudad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2015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Medellín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2.982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Cali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3.100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Bogotá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1.525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Fonseca-La Guajira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Pereira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Armenia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288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Bucaramanga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350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Manizales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196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Cúcuta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221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 Andrés – Isla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175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b="1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>
                        <a:solidFill>
                          <a:srgbClr val="999999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b="1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9.252</a:t>
                      </a:r>
                      <a:endParaRPr sz="2000" b="1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369" name="Shape 369"/>
          <p:cNvGraphicFramePr/>
          <p:nvPr/>
        </p:nvGraphicFramePr>
        <p:xfrm>
          <a:off x="351498" y="148953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{A86DC097-827F-4DEC-A118-3C15412B0949}</a:tableStyleId>
              </a:tblPr>
              <a:tblGrid>
                <a:gridCol w="30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Ciudad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2016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Medellín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2.669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Cali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3.500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Bogotá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2.022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Pereira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320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Armenia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265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Bucaramanga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350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Cúcuta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310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San Andrés – Isla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b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b="1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9.636</a:t>
                      </a:r>
                      <a:endParaRPr sz="2000" b="1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Shape 375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Shape 376"/>
          <p:cNvSpPr/>
          <p:nvPr/>
        </p:nvSpPr>
        <p:spPr>
          <a:xfrm>
            <a:off x="122900" y="123925"/>
            <a:ext cx="73446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000" b="1">
                <a:solidFill>
                  <a:srgbClr val="1F497D"/>
                </a:solidFill>
              </a:rPr>
              <a:t>La Caja del Amor</a:t>
            </a:r>
            <a:endParaRPr sz="3000"/>
          </a:p>
        </p:txBody>
      </p:sp>
      <p:sp>
        <p:nvSpPr>
          <p:cNvPr id="377" name="Shape 377"/>
          <p:cNvSpPr/>
          <p:nvPr/>
        </p:nvSpPr>
        <p:spPr>
          <a:xfrm>
            <a:off x="5669100" y="178725"/>
            <a:ext cx="1599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FFC000"/>
                </a:solidFill>
              </a:rPr>
              <a:t>Medellín</a:t>
            </a:r>
            <a:endParaRPr sz="24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8" name="Shape 378" descr="image (4)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658175"/>
            <a:ext cx="5555591" cy="414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Shape 3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0" y="4876800"/>
            <a:ext cx="6898689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Shape 385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Shape 386"/>
          <p:cNvSpPr txBox="1"/>
          <p:nvPr/>
        </p:nvSpPr>
        <p:spPr>
          <a:xfrm>
            <a:off x="199100" y="271200"/>
            <a:ext cx="599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>
                <a:solidFill>
                  <a:srgbClr val="FFC000"/>
                </a:solidFill>
              </a:rPr>
              <a:t>Campañas Navideñas</a:t>
            </a:r>
            <a:r>
              <a:rPr lang="es-CO" sz="2400" b="1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200" b="0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Shape 387"/>
          <p:cNvSpPr/>
          <p:nvPr/>
        </p:nvSpPr>
        <p:spPr>
          <a:xfrm>
            <a:off x="122900" y="809725"/>
            <a:ext cx="73446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000" b="1">
                <a:solidFill>
                  <a:srgbClr val="1F497D"/>
                </a:solidFill>
              </a:rPr>
              <a:t>Navidad es Jesús</a:t>
            </a:r>
            <a:endParaRPr sz="3000"/>
          </a:p>
        </p:txBody>
      </p:sp>
      <p:sp>
        <p:nvSpPr>
          <p:cNvPr id="388" name="Shape 388"/>
          <p:cNvSpPr/>
          <p:nvPr/>
        </p:nvSpPr>
        <p:spPr>
          <a:xfrm>
            <a:off x="3681975" y="901975"/>
            <a:ext cx="1599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FFC000"/>
                </a:solidFill>
              </a:rPr>
              <a:t>Medellín</a:t>
            </a:r>
            <a:endParaRPr sz="24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9" name="Shape 3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474300"/>
            <a:ext cx="5211143" cy="2734350"/>
          </a:xfrm>
          <a:prstGeom prst="rect">
            <a:avLst/>
          </a:prstGeom>
          <a:noFill/>
          <a:ln>
            <a:noFill/>
          </a:ln>
        </p:spPr>
      </p:pic>
      <p:sp>
        <p:nvSpPr>
          <p:cNvPr id="390" name="Shape 390"/>
          <p:cNvSpPr txBox="1"/>
          <p:nvPr/>
        </p:nvSpPr>
        <p:spPr>
          <a:xfrm>
            <a:off x="5416450" y="1529250"/>
            <a:ext cx="3509100" cy="29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La campaña logró transmitir de manera más clara el mensaje del nacimiento de Jesús, al realizar una catequesis más cercana y accesible para los niños.</a:t>
            </a:r>
            <a:endParaRPr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Se mejoraron los regalos y refrigerios, dignificando un poco más las visitas.</a:t>
            </a:r>
            <a:endParaRPr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Se consolidó el equipo de voluntarios.</a:t>
            </a:r>
            <a:endParaRPr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Registro de marca en proceso.</a:t>
            </a:r>
            <a:endParaRPr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400"/>
              <a:buChar char="●"/>
            </a:pPr>
            <a:r>
              <a:rPr lang="es-CO">
                <a:solidFill>
                  <a:schemeClr val="dk1"/>
                </a:solidFill>
              </a:rPr>
              <a:t>Actividades especiales pro-fondos</a:t>
            </a: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391" name="Shape 391"/>
          <p:cNvGraphicFramePr/>
          <p:nvPr/>
        </p:nvGraphicFramePr>
        <p:xfrm>
          <a:off x="5194554" y="601639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{A86DC097-827F-4DEC-A118-3C15412B0949}</a:tableStyleId>
              </a:tblPr>
              <a:tblGrid>
                <a:gridCol w="175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b="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Voluntarios</a:t>
                      </a:r>
                      <a:endParaRPr sz="2000" b="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b="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Niños</a:t>
                      </a:r>
                      <a:endParaRPr sz="2000" b="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b="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Visitas</a:t>
                      </a:r>
                      <a:endParaRPr sz="2000" b="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1.500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>
                          <a:solidFill>
                            <a:srgbClr val="9999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2000">
                        <a:solidFill>
                          <a:srgbClr val="99999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2" name="Shape 392"/>
          <p:cNvSpPr/>
          <p:nvPr/>
        </p:nvSpPr>
        <p:spPr>
          <a:xfrm>
            <a:off x="3811250" y="6098675"/>
            <a:ext cx="1200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cap="none">
                <a:solidFill>
                  <a:srgbClr val="538CD5"/>
                </a:solidFill>
                <a:latin typeface="Arial"/>
                <a:ea typeface="Arial"/>
                <a:cs typeface="Arial"/>
                <a:sym typeface="Arial"/>
              </a:rPr>
              <a:t>2015</a:t>
            </a:r>
            <a:endParaRPr sz="2800" b="1" cap="none">
              <a:solidFill>
                <a:srgbClr val="538CD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93" name="Shape 393"/>
          <p:cNvGraphicFramePr/>
          <p:nvPr/>
        </p:nvGraphicFramePr>
        <p:xfrm>
          <a:off x="408179" y="472584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{A86DC097-827F-4DEC-A118-3C15412B0949}</a:tableStyleId>
              </a:tblPr>
              <a:tblGrid>
                <a:gridCol w="14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800"/>
                        <a:t>Voluntarios</a:t>
                      </a:r>
                      <a:endParaRPr sz="1800" b="1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800"/>
                        <a:t>Abuelos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800"/>
                        <a:t>Niños</a:t>
                      </a:r>
                      <a:endParaRPr sz="1800" b="1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800"/>
                        <a:t>Visitas</a:t>
                      </a:r>
                      <a:endParaRPr sz="1800" b="1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800" b="1"/>
                        <a:t>145</a:t>
                      </a:r>
                      <a:endParaRPr sz="1800" b="1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800" b="1"/>
                        <a:t>120</a:t>
                      </a:r>
                      <a:endParaRPr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</a:t>
                      </a:r>
                      <a:r>
                        <a:rPr lang="es-CO" sz="1800" b="1"/>
                        <a:t>32</a:t>
                      </a:r>
                      <a:r>
                        <a:rPr lang="es-CO" sz="1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800" b="1"/>
                        <a:t>15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4" name="Shape 394"/>
          <p:cNvSpPr/>
          <p:nvPr/>
        </p:nvSpPr>
        <p:spPr>
          <a:xfrm>
            <a:off x="3962400" y="4248329"/>
            <a:ext cx="1295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cap="none">
                <a:solidFill>
                  <a:srgbClr val="538CD5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800" b="1">
                <a:solidFill>
                  <a:srgbClr val="538CD5"/>
                </a:solidFill>
              </a:rPr>
              <a:t>6*</a:t>
            </a:r>
            <a:endParaRPr sz="2800" b="1" cap="none">
              <a:solidFill>
                <a:srgbClr val="538CD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5" name="Shape 3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69347" y="4816350"/>
            <a:ext cx="2320803" cy="741700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Shape 396"/>
          <p:cNvSpPr txBox="1"/>
          <p:nvPr/>
        </p:nvSpPr>
        <p:spPr>
          <a:xfrm>
            <a:off x="408175" y="5688775"/>
            <a:ext cx="2782800" cy="7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*Incluye NEJ Sagrado Corazón Montemayor; en el 2015 no.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" name="Shape 402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Shape 403"/>
          <p:cNvSpPr txBox="1"/>
          <p:nvPr/>
        </p:nvSpPr>
        <p:spPr>
          <a:xfrm>
            <a:off x="199100" y="271200"/>
            <a:ext cx="599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>
                <a:solidFill>
                  <a:srgbClr val="FFC000"/>
                </a:solidFill>
              </a:rPr>
              <a:t>Actividades pro-fondos</a:t>
            </a:r>
            <a:endParaRPr sz="20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200" b="0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Shape 404"/>
          <p:cNvSpPr/>
          <p:nvPr/>
        </p:nvSpPr>
        <p:spPr>
          <a:xfrm>
            <a:off x="7292725" y="6112100"/>
            <a:ext cx="1599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FFC000"/>
                </a:solidFill>
              </a:rPr>
              <a:t>Medellín</a:t>
            </a:r>
            <a:endParaRPr sz="24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Shape 405"/>
          <p:cNvSpPr/>
          <p:nvPr/>
        </p:nvSpPr>
        <p:spPr>
          <a:xfrm>
            <a:off x="211716" y="1241594"/>
            <a:ext cx="3852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Cena Solidaria</a:t>
            </a:r>
            <a:endParaRPr sz="2800" b="1" cap="non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Shape 406"/>
          <p:cNvSpPr/>
          <p:nvPr/>
        </p:nvSpPr>
        <p:spPr>
          <a:xfrm>
            <a:off x="4679388" y="1680331"/>
            <a:ext cx="4441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Colecta Solidaria</a:t>
            </a:r>
            <a:endParaRPr sz="2800" b="1" cap="non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2189169" y="1981200"/>
            <a:ext cx="1770300" cy="923400"/>
          </a:xfrm>
          <a:prstGeom prst="rect">
            <a:avLst/>
          </a:prstGeom>
          <a:solidFill>
            <a:srgbClr val="A5A5A5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Año 2015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95 personas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$ 2.800.000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08" name="Shape 408"/>
          <p:cNvSpPr txBox="1"/>
          <p:nvPr/>
        </p:nvSpPr>
        <p:spPr>
          <a:xfrm>
            <a:off x="211716" y="1743670"/>
            <a:ext cx="1770300" cy="923400"/>
          </a:xfrm>
          <a:prstGeom prst="rect">
            <a:avLst/>
          </a:prstGeom>
          <a:solidFill>
            <a:srgbClr val="4F81BD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Año 201</a:t>
            </a:r>
            <a:r>
              <a:rPr lang="es-CO" sz="1800">
                <a:solidFill>
                  <a:srgbClr val="FFFFFF"/>
                </a:solidFill>
              </a:rPr>
              <a:t>6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</a:rPr>
              <a:t>43</a:t>
            </a: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personas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$ 1.607.000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6679026" y="2630269"/>
            <a:ext cx="1770300" cy="646200"/>
          </a:xfrm>
          <a:prstGeom prst="rect">
            <a:avLst/>
          </a:prstGeom>
          <a:solidFill>
            <a:srgbClr val="A5A5A5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Año 2015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$ 6.108.20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10" name="Shape 410"/>
          <p:cNvSpPr txBox="1"/>
          <p:nvPr/>
        </p:nvSpPr>
        <p:spPr>
          <a:xfrm>
            <a:off x="4701573" y="2249269"/>
            <a:ext cx="1770300" cy="646200"/>
          </a:xfrm>
          <a:prstGeom prst="rect">
            <a:avLst/>
          </a:prstGeom>
          <a:solidFill>
            <a:srgbClr val="4F81BD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Año 201</a:t>
            </a:r>
            <a:r>
              <a:rPr lang="es-CO" sz="1800">
                <a:solidFill>
                  <a:srgbClr val="FFFFFF"/>
                </a:solidFill>
              </a:rPr>
              <a:t>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$ 7.056.000</a:t>
            </a: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223132" y="3326303"/>
            <a:ext cx="3852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Bazares Solidarios</a:t>
            </a:r>
            <a:endParaRPr sz="2800" b="1" cap="non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Shape 412"/>
          <p:cNvSpPr txBox="1"/>
          <p:nvPr/>
        </p:nvSpPr>
        <p:spPr>
          <a:xfrm>
            <a:off x="2169397" y="4177360"/>
            <a:ext cx="2213400" cy="646200"/>
          </a:xfrm>
          <a:prstGeom prst="rect">
            <a:avLst/>
          </a:prstGeom>
          <a:solidFill>
            <a:srgbClr val="A5A5A5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Año 2015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$ 5.901.000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13" name="Shape 413"/>
          <p:cNvSpPr txBox="1"/>
          <p:nvPr/>
        </p:nvSpPr>
        <p:spPr>
          <a:xfrm>
            <a:off x="229096" y="3874601"/>
            <a:ext cx="1770300" cy="646200"/>
          </a:xfrm>
          <a:prstGeom prst="rect">
            <a:avLst/>
          </a:prstGeom>
          <a:solidFill>
            <a:srgbClr val="4F81BD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Año 201</a:t>
            </a:r>
            <a:r>
              <a:rPr lang="es-CO" sz="1800">
                <a:solidFill>
                  <a:srgbClr val="FFFFFF"/>
                </a:solidFill>
              </a:rPr>
              <a:t>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$ 2.756.000</a:t>
            </a:r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4701573" y="3973277"/>
            <a:ext cx="3200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Bono Solidario</a:t>
            </a:r>
            <a:endParaRPr sz="2800" b="1" cap="non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Shape 415"/>
          <p:cNvSpPr txBox="1"/>
          <p:nvPr/>
        </p:nvSpPr>
        <p:spPr>
          <a:xfrm>
            <a:off x="6628066" y="4820711"/>
            <a:ext cx="2213400" cy="646200"/>
          </a:xfrm>
          <a:prstGeom prst="rect">
            <a:avLst/>
          </a:prstGeom>
          <a:solidFill>
            <a:srgbClr val="A5A5A5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Año 2015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$ 120.000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16" name="Shape 416"/>
          <p:cNvSpPr txBox="1"/>
          <p:nvPr/>
        </p:nvSpPr>
        <p:spPr>
          <a:xfrm>
            <a:off x="4785159" y="4535269"/>
            <a:ext cx="1770300" cy="646200"/>
          </a:xfrm>
          <a:prstGeom prst="rect">
            <a:avLst/>
          </a:prstGeom>
          <a:solidFill>
            <a:srgbClr val="4F81BD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Año 201</a:t>
            </a:r>
            <a:r>
              <a:rPr lang="es-CO" sz="1800">
                <a:solidFill>
                  <a:srgbClr val="FFFFFF"/>
                </a:solidFill>
              </a:rPr>
              <a:t>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$ 50.000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" name="Shape 422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Shape 423"/>
          <p:cNvSpPr txBox="1"/>
          <p:nvPr/>
        </p:nvSpPr>
        <p:spPr>
          <a:xfrm>
            <a:off x="199100" y="271200"/>
            <a:ext cx="599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>
                <a:solidFill>
                  <a:srgbClr val="FFC000"/>
                </a:solidFill>
              </a:rPr>
              <a:t>Contribución e informe otras campañas</a:t>
            </a:r>
            <a:endParaRPr sz="20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200" b="0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Shape 424"/>
          <p:cNvSpPr/>
          <p:nvPr/>
        </p:nvSpPr>
        <p:spPr>
          <a:xfrm>
            <a:off x="7292725" y="6112100"/>
            <a:ext cx="1599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FFC000"/>
                </a:solidFill>
              </a:rPr>
              <a:t>Medellín</a:t>
            </a:r>
            <a:endParaRPr sz="24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Shape 425"/>
          <p:cNvSpPr/>
          <p:nvPr/>
        </p:nvSpPr>
        <p:spPr>
          <a:xfrm>
            <a:off x="247748" y="1494307"/>
            <a:ext cx="3852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La Caja del Amor</a:t>
            </a:r>
            <a:endParaRPr sz="2800" b="1" cap="non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Shape 426"/>
          <p:cNvSpPr/>
          <p:nvPr/>
        </p:nvSpPr>
        <p:spPr>
          <a:xfrm>
            <a:off x="247748" y="3910503"/>
            <a:ext cx="4441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En Compañía de María</a:t>
            </a:r>
            <a:endParaRPr sz="2800" b="1" cap="non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Shape 427"/>
          <p:cNvSpPr txBox="1"/>
          <p:nvPr/>
        </p:nvSpPr>
        <p:spPr>
          <a:xfrm>
            <a:off x="2344449" y="2401669"/>
            <a:ext cx="1770300" cy="646200"/>
          </a:xfrm>
          <a:prstGeom prst="rect">
            <a:avLst/>
          </a:prstGeom>
          <a:solidFill>
            <a:srgbClr val="A5A5A5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Año 2.015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$ 28.235.040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28" name="Shape 428"/>
          <p:cNvSpPr txBox="1"/>
          <p:nvPr/>
        </p:nvSpPr>
        <p:spPr>
          <a:xfrm>
            <a:off x="427810" y="2143834"/>
            <a:ext cx="1770300" cy="646200"/>
          </a:xfrm>
          <a:prstGeom prst="rect">
            <a:avLst/>
          </a:prstGeom>
          <a:solidFill>
            <a:srgbClr val="4F81BD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Año 201</a:t>
            </a:r>
            <a:r>
              <a:rPr lang="es-CO" sz="1800">
                <a:solidFill>
                  <a:srgbClr val="FFFFFF"/>
                </a:solidFill>
              </a:rPr>
              <a:t>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$ </a:t>
            </a:r>
            <a:r>
              <a:rPr lang="es-CO" sz="1800">
                <a:solidFill>
                  <a:srgbClr val="FFFFFF"/>
                </a:solidFill>
              </a:rPr>
              <a:t>21.425.489</a:t>
            </a:r>
            <a:endParaRPr/>
          </a:p>
        </p:txBody>
      </p:sp>
      <p:sp>
        <p:nvSpPr>
          <p:cNvPr id="429" name="Shape 429"/>
          <p:cNvSpPr txBox="1"/>
          <p:nvPr/>
        </p:nvSpPr>
        <p:spPr>
          <a:xfrm>
            <a:off x="3573222" y="5184338"/>
            <a:ext cx="1770300" cy="646200"/>
          </a:xfrm>
          <a:prstGeom prst="rect">
            <a:avLst/>
          </a:prstGeom>
          <a:solidFill>
            <a:srgbClr val="A5A5A5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Año 2015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$ 130.000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30" name="Shape 430"/>
          <p:cNvSpPr txBox="1"/>
          <p:nvPr/>
        </p:nvSpPr>
        <p:spPr>
          <a:xfrm>
            <a:off x="361175" y="4535275"/>
            <a:ext cx="2907300" cy="1576800"/>
          </a:xfrm>
          <a:prstGeom prst="rect">
            <a:avLst/>
          </a:prstGeom>
          <a:solidFill>
            <a:srgbClr val="4F81BD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Año 201</a:t>
            </a:r>
            <a:r>
              <a:rPr lang="es-CO" sz="1800">
                <a:solidFill>
                  <a:srgbClr val="FFFFFF"/>
                </a:solidFill>
              </a:rPr>
              <a:t>6</a:t>
            </a:r>
            <a:endParaRPr sz="1800">
              <a:solidFill>
                <a:srgbClr val="FFFFFF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</a:rPr>
              <a:t>597 Madres beneficiarias</a:t>
            </a:r>
            <a:endParaRPr sz="1800">
              <a:solidFill>
                <a:srgbClr val="FFFFFF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chemeClr val="lt1"/>
                </a:solidFill>
              </a:rPr>
              <a:t>Lugares: </a:t>
            </a:r>
            <a:r>
              <a:rPr lang="es-CO" sz="1800">
                <a:solidFill>
                  <a:srgbClr val="FFFFFF"/>
                </a:solidFill>
              </a:rPr>
              <a:t>Beneficiarias de los CS y FS y a reclusas</a:t>
            </a:r>
            <a:endParaRPr sz="1800"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$ </a:t>
            </a:r>
            <a:r>
              <a:rPr lang="es-CO" sz="1800">
                <a:solidFill>
                  <a:srgbClr val="FFFFFF"/>
                </a:solidFill>
              </a:rPr>
              <a:t>1.069.000</a:t>
            </a:r>
            <a:endParaRPr/>
          </a:p>
        </p:txBody>
      </p:sp>
      <p:sp>
        <p:nvSpPr>
          <p:cNvPr id="431" name="Shape 431"/>
          <p:cNvSpPr/>
          <p:nvPr/>
        </p:nvSpPr>
        <p:spPr>
          <a:xfrm>
            <a:off x="4993642" y="2191434"/>
            <a:ext cx="3852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Tarde de la gratitud</a:t>
            </a:r>
            <a:endParaRPr sz="2800" b="1" cap="non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Shape 432"/>
          <p:cNvSpPr txBox="1"/>
          <p:nvPr/>
        </p:nvSpPr>
        <p:spPr>
          <a:xfrm>
            <a:off x="7352098" y="3074175"/>
            <a:ext cx="1290000" cy="646200"/>
          </a:xfrm>
          <a:prstGeom prst="rect">
            <a:avLst/>
          </a:prstGeom>
          <a:solidFill>
            <a:srgbClr val="A5A5A5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Año 2.015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800">
                <a:solidFill>
                  <a:schemeClr val="lt1"/>
                </a:solidFill>
              </a:rPr>
              <a:t>$ 811.400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33" name="Shape 433"/>
          <p:cNvSpPr txBox="1"/>
          <p:nvPr/>
        </p:nvSpPr>
        <p:spPr>
          <a:xfrm>
            <a:off x="4674275" y="2774425"/>
            <a:ext cx="2491200" cy="967200"/>
          </a:xfrm>
          <a:prstGeom prst="rect">
            <a:avLst/>
          </a:prstGeom>
          <a:solidFill>
            <a:srgbClr val="4F81BD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Año 201</a:t>
            </a:r>
            <a:r>
              <a:rPr lang="es-CO" sz="1800">
                <a:solidFill>
                  <a:srgbClr val="FFFFFF"/>
                </a:solidFill>
              </a:rPr>
              <a:t>6</a:t>
            </a:r>
            <a:endParaRPr sz="1800">
              <a:solidFill>
                <a:srgbClr val="FFFFFF"/>
              </a:solidFill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chemeClr val="lt1"/>
                </a:solidFill>
              </a:rPr>
              <a:t>23 Invitadas</a:t>
            </a:r>
            <a:endParaRPr sz="1800">
              <a:solidFill>
                <a:schemeClr val="lt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$ </a:t>
            </a:r>
            <a:r>
              <a:rPr lang="es-CO" sz="1800">
                <a:solidFill>
                  <a:srgbClr val="FFFFFF"/>
                </a:solidFill>
              </a:rPr>
              <a:t>118.000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ctrTitle"/>
          </p:nvPr>
        </p:nvSpPr>
        <p:spPr>
          <a:xfrm>
            <a:off x="4038600" y="4712600"/>
            <a:ext cx="46482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lang="es-CO" b="1">
                <a:solidFill>
                  <a:schemeClr val="dk2"/>
                </a:solidFill>
              </a:rPr>
              <a:t>Gracias</a:t>
            </a:r>
            <a:endParaRPr sz="4400" b="1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Shape 4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Shape 4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1" name="Shape 441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292" y="152400"/>
            <a:ext cx="2652000" cy="154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299813" y="556700"/>
            <a:ext cx="4885800" cy="7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Organigrama</a:t>
            </a:r>
            <a:endParaRPr sz="4400" b="1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350" y="1746500"/>
            <a:ext cx="7953325" cy="452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 descr="logo mini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810" cy="880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 descr="info SEm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1736" y="6242286"/>
            <a:ext cx="6940528" cy="539514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539552" y="1484784"/>
            <a:ext cx="8229600" cy="144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Misión</a:t>
            </a:r>
            <a:endParaRPr sz="2000" b="1" i="0" u="none" strike="noStrike" cap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244061"/>
              </a:buClr>
              <a:buFont typeface="Arial"/>
              <a:buNone/>
            </a:pPr>
            <a:r>
              <a:rPr lang="es-CO" sz="2000" b="1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Contribuir al desarrollo humano integral y promover la cultura de la solidaridad y la reconciliación</a:t>
            </a:r>
            <a:r>
              <a:rPr lang="es-CO" sz="2400" b="1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sz="20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200" b="0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549896" y="3212976"/>
            <a:ext cx="8208912" cy="216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244061"/>
              </a:buClr>
              <a:buFont typeface="Arial"/>
              <a:buNone/>
            </a:pPr>
            <a:r>
              <a:rPr lang="es-CO" sz="14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Solidaridad en Marcha Colombia es una </a:t>
            </a:r>
            <a:r>
              <a:rPr lang="es-CO" sz="1400" b="1" i="0" u="none" strike="noStrike" cap="none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organización católica </a:t>
            </a:r>
            <a:r>
              <a:rPr lang="es-CO" sz="14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sin ánimo de lucro que pertenece al Movimiento de Vida Cristiana y hace una opción preferencial por las personas y las comunidades económica y socialmente más vulnerables</a:t>
            </a:r>
            <a:r>
              <a:rPr lang="es-CO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CO" sz="14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buscando </a:t>
            </a:r>
            <a:r>
              <a:rPr lang="es-CO" sz="1400" b="1" i="0" u="none" strike="noStrike" cap="none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contribuir al desarrollo humano integral y promover la cultura de la solidaridad y la reconciliación</a:t>
            </a:r>
            <a:r>
              <a:rPr lang="es-CO" sz="14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s-CO" sz="1400" b="0" i="0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4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Se proyecta socialmente a través de los programas de </a:t>
            </a:r>
            <a:r>
              <a:rPr lang="es-CO" sz="1400" b="1" i="1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educación y formación</a:t>
            </a:r>
            <a:r>
              <a:rPr lang="es-CO" sz="14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CO" sz="1400" b="1" i="1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ayuda solidaria </a:t>
            </a:r>
            <a:r>
              <a:rPr lang="es-CO" sz="1400" b="0" i="1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y </a:t>
            </a:r>
            <a:r>
              <a:rPr lang="es-CO" sz="1400" b="1" i="1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proyección comunitaria</a:t>
            </a:r>
            <a:r>
              <a:rPr lang="es-CO" sz="14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, en el marco de la Fe y la Enseñanza Social de la Iglesia. </a:t>
            </a:r>
            <a:endParaRPr/>
          </a:p>
          <a:p>
            <a:pPr marL="0" marR="0" lvl="0" indent="0" algn="just" rtl="0">
              <a:spcBef>
                <a:spcPts val="280"/>
              </a:spcBef>
              <a:spcAft>
                <a:spcPts val="0"/>
              </a:spcAft>
              <a:buClr>
                <a:srgbClr val="244061"/>
              </a:buClr>
              <a:buFont typeface="Arial"/>
              <a:buNone/>
            </a:pPr>
            <a:r>
              <a:rPr lang="es-CO" sz="14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Logramos nuestros propósitos por medio de personal </a:t>
            </a:r>
            <a:r>
              <a:rPr lang="es-CO" sz="1400" b="1" i="1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voluntario y profesional con vocación de servicio y apostolado</a:t>
            </a:r>
            <a:r>
              <a:rPr lang="es-CO" sz="14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, al que se le brinda formación y capacitación permanente, con la cooperación técnica y económica de personas e instituciones y la generación de proyectos sostenibles</a:t>
            </a:r>
            <a:r>
              <a:rPr lang="es-CO" sz="1400" b="0" i="1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4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810" cy="880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 descr="info SEm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1736" y="6242286"/>
            <a:ext cx="6940528" cy="53951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395525" y="646553"/>
            <a:ext cx="84969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s-CO"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CONTRIBUIR AL DESARROLLO HUMANO INTEGRAL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s-CO" sz="1600" b="1">
                <a:solidFill>
                  <a:schemeClr val="dk2"/>
                </a:solidFill>
              </a:rPr>
              <a:t>PROMOVER LA CULTURA DE LA SOLIDARIDAD Y LA RECONCILIACIÓN</a:t>
            </a:r>
            <a:endParaRPr sz="1600" b="1">
              <a:solidFill>
                <a:schemeClr val="dk2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611560" y="4113073"/>
            <a:ext cx="7920880" cy="196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2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Visión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Para finales del año 2020, la fundación Solidaridad en Marcha contará con Centros y Frentes Solidarios, Campañas y Proyectos sostenibles, replicables y legitimados de alto impacto social, logrando tender puentes de solidaridad entre quienes tienen y quienes necesitan y de éstos entre sí.</a:t>
            </a:r>
            <a:endParaRPr sz="18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2324882" y="78577"/>
            <a:ext cx="46233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2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Objetivos Estratégicos</a:t>
            </a:r>
            <a:endParaRPr sz="240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/>
          <p:nvPr/>
        </p:nvSpPr>
        <p:spPr>
          <a:xfrm rot="2819864">
            <a:off x="3233371" y="3853592"/>
            <a:ext cx="792000" cy="26385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DD9C3"/>
          </a:solidFill>
          <a:ln w="25400" cap="flat" cmpd="sng">
            <a:solidFill>
              <a:srgbClr val="DDD9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/>
          <p:nvPr/>
        </p:nvSpPr>
        <p:spPr>
          <a:xfrm rot="7997071">
            <a:off x="5104600" y="3854452"/>
            <a:ext cx="792000" cy="26385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DD9C3"/>
          </a:solidFill>
          <a:ln w="25400" cap="flat" cmpd="sng">
            <a:solidFill>
              <a:srgbClr val="DDD9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462063" y="1571342"/>
            <a:ext cx="4142400" cy="19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Contar con Centros y Frentes Solidarios, Servicios, Campañas y Proyectos</a:t>
            </a:r>
            <a:r>
              <a:rPr lang="es-CO" sz="1600">
                <a:solidFill>
                  <a:srgbClr val="538CD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6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sostenibles</a:t>
            </a:r>
            <a:r>
              <a:rPr lang="es-CO" sz="1600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(social, ambiental y económico), </a:t>
            </a:r>
            <a:r>
              <a:rPr lang="es-CO" sz="16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replicables </a:t>
            </a:r>
            <a:r>
              <a:rPr lang="es-CO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(estructurados y eficientes) y </a:t>
            </a:r>
            <a:r>
              <a:rPr lang="es-CO" sz="16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legitimados</a:t>
            </a:r>
            <a:r>
              <a:rPr lang="es-CO" sz="1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(involucrados con los actores de los territorios) de </a:t>
            </a:r>
            <a:r>
              <a:rPr lang="es-CO" sz="16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alto impacto social</a:t>
            </a:r>
            <a:r>
              <a:rPr lang="es-CO" sz="1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/>
          </a:p>
        </p:txBody>
      </p:sp>
      <p:sp>
        <p:nvSpPr>
          <p:cNvPr id="131" name="Shape 131"/>
          <p:cNvSpPr/>
          <p:nvPr/>
        </p:nvSpPr>
        <p:spPr>
          <a:xfrm>
            <a:off x="5133052" y="1904050"/>
            <a:ext cx="31833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Tender </a:t>
            </a:r>
            <a:r>
              <a:rPr lang="es-CO" sz="16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puentes de solidaridad </a:t>
            </a:r>
            <a:r>
              <a:rPr lang="es-CO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entre quienes tienen y quienes necesitan y de éstos entre sí.</a:t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43075" y="1548901"/>
            <a:ext cx="4361400" cy="19698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93B3D7"/>
            </a:solidFill>
            <a:prstDash val="dash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5133050" y="1495225"/>
            <a:ext cx="3611700" cy="19698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93B3D7"/>
            </a:solidFill>
            <a:prstDash val="dash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385192" y="1340768"/>
            <a:ext cx="4032448" cy="2265167"/>
          </a:xfrm>
          <a:prstGeom prst="roundRect">
            <a:avLst>
              <a:gd name="adj" fmla="val 16667"/>
            </a:avLst>
          </a:prstGeom>
          <a:solidFill>
            <a:srgbClr val="C5D8F1">
              <a:alpha val="15686"/>
            </a:srgbClr>
          </a:solidFill>
          <a:ln w="9525" cap="flat" cmpd="sng">
            <a:solidFill>
              <a:srgbClr val="93B3D7"/>
            </a:solidFill>
            <a:prstDash val="dash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529208" y="1473077"/>
            <a:ext cx="3744416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lang="es-CO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Calidad en el servicio</a:t>
            </a:r>
            <a:endParaRPr/>
          </a:p>
          <a:p>
            <a:pPr marL="342900" marR="0" lvl="0" indent="-2540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6000" marR="0" lvl="3" indent="-177900" algn="just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Planeación y Formulación</a:t>
            </a:r>
            <a:r>
              <a:rPr lang="es-CO" sz="11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1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(Gestionar el conocimiento)</a:t>
            </a:r>
            <a:endParaRPr sz="1100" b="0" i="1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6000" marR="0" lvl="3" indent="-177900" algn="just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s-CO"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1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(Periódico - Mejorar continuamente)</a:t>
            </a:r>
            <a:endParaRPr/>
          </a:p>
          <a:p>
            <a:pPr marL="216000" marR="0" lvl="3" indent="-177900" algn="just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Evaluación y Retroalimentación 	</a:t>
            </a:r>
            <a:r>
              <a:rPr lang="es-CO"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s-CO" sz="11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(Medir el impacto social, replantear aspectos)</a:t>
            </a:r>
            <a:endParaRPr sz="1100" b="0" i="1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6000" marR="0" lvl="3" indent="-177900" algn="just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Espacios dignos para el encuentro 	</a:t>
            </a:r>
            <a:r>
              <a:rPr lang="es-CO" sz="1100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(infraestructura apropiada, dinámica de acogida)</a:t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2067959" y="611977"/>
            <a:ext cx="524034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200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Estrategias Transversales</a:t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4716016" y="1340768"/>
            <a:ext cx="4032448" cy="2265167"/>
          </a:xfrm>
          <a:prstGeom prst="roundRect">
            <a:avLst>
              <a:gd name="adj" fmla="val 16667"/>
            </a:avLst>
          </a:prstGeom>
          <a:solidFill>
            <a:srgbClr val="C5D8F1">
              <a:alpha val="15686"/>
            </a:srgbClr>
          </a:solidFill>
          <a:ln w="9525" cap="flat" cmpd="sng">
            <a:solidFill>
              <a:srgbClr val="93B3D7"/>
            </a:solidFill>
            <a:prstDash val="dash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4860032" y="1473077"/>
            <a:ext cx="3744416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   Voluntariado consolidado</a:t>
            </a:r>
            <a:endParaRPr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</a:endParaRPr>
          </a:p>
          <a:p>
            <a:pPr marL="177800" marR="0" lvl="3" indent="-177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Compromisos, funciones, perfiles</a:t>
            </a:r>
            <a:endParaRPr sz="1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7800" marR="0" lvl="3" indent="-177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Acompañamiento y retroalimentación</a:t>
            </a:r>
            <a:endParaRPr sz="1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7800" marR="0" lvl="3" indent="-177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Formación continua</a:t>
            </a:r>
            <a:endParaRPr/>
          </a:p>
          <a:p>
            <a:pPr marL="6350" marR="0" lvl="3" indent="-635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350" marR="0" lvl="3" indent="-635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Voluntariado   ⇨   Apostolado</a:t>
            </a:r>
            <a:endParaRPr/>
          </a:p>
          <a:p>
            <a:pPr marL="463550" marR="0" lvl="4" indent="-635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385192" y="3817236"/>
            <a:ext cx="4032448" cy="2265167"/>
          </a:xfrm>
          <a:prstGeom prst="roundRect">
            <a:avLst>
              <a:gd name="adj" fmla="val 16667"/>
            </a:avLst>
          </a:prstGeom>
          <a:solidFill>
            <a:srgbClr val="C5D8F1">
              <a:alpha val="15686"/>
            </a:srgbClr>
          </a:solidFill>
          <a:ln w="9525" cap="flat" cmpd="sng">
            <a:solidFill>
              <a:srgbClr val="93B3D7"/>
            </a:solidFill>
            <a:prstDash val="dash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529208" y="3949545"/>
            <a:ext cx="3744416" cy="2369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     Comunicar y promover las obras</a:t>
            </a:r>
            <a:endParaRPr/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Comunicación organizacional con los diferentes públicos</a:t>
            </a:r>
            <a:endParaRPr/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Sincronizar la información</a:t>
            </a:r>
            <a:endParaRPr/>
          </a:p>
          <a:p>
            <a:pPr marL="171450" marR="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Comunicar el trabajo solidario</a:t>
            </a:r>
            <a:endParaRPr/>
          </a:p>
          <a:p>
            <a:pPr marL="171450" marR="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Informar lo que sucede: el contexto actual</a:t>
            </a:r>
            <a:endParaRPr/>
          </a:p>
          <a:p>
            <a:pPr marL="171450" marR="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Evidenciar los logros, resultados y necesidades </a:t>
            </a:r>
            <a:endParaRPr/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4716016" y="3817236"/>
            <a:ext cx="4032448" cy="2265167"/>
          </a:xfrm>
          <a:prstGeom prst="roundRect">
            <a:avLst>
              <a:gd name="adj" fmla="val 16667"/>
            </a:avLst>
          </a:prstGeom>
          <a:solidFill>
            <a:srgbClr val="C5D8F1">
              <a:alpha val="15686"/>
            </a:srgbClr>
          </a:solidFill>
          <a:ln w="9525" cap="flat" cmpd="sng">
            <a:solidFill>
              <a:srgbClr val="93B3D7"/>
            </a:solidFill>
            <a:prstDash val="dash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4860032" y="3949545"/>
            <a:ext cx="3744416" cy="196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4.    Trabajo en red 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1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Relacionamiento y cooperación</a:t>
            </a:r>
            <a:endParaRPr/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1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Familia Sodálite - MVC</a:t>
            </a:r>
            <a:endParaRPr/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Iglesia (fomentar la relación Eclesial)</a:t>
            </a:r>
            <a:endParaRPr/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Alianzas estratégicas locales</a:t>
            </a:r>
            <a:endParaRPr sz="1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Responsabilidad Social Empresarial</a:t>
            </a:r>
            <a:endParaRPr sz="12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Financiación externa / internacional</a:t>
            </a:r>
            <a:endParaRPr/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</a:pPr>
            <a:r>
              <a:rPr lang="es-CO"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Proyectos - modelos de negocio</a:t>
            </a:r>
            <a:endParaRPr/>
          </a:p>
        </p:txBody>
      </p:sp>
      <p:pic>
        <p:nvPicPr>
          <p:cNvPr id="149" name="Shape 149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 l="-1" r="-442"/>
          <a:stretch/>
        </p:blipFill>
        <p:spPr>
          <a:xfrm>
            <a:off x="6487667" y="6075532"/>
            <a:ext cx="2592289" cy="593828"/>
          </a:xfrm>
          <a:prstGeom prst="rect">
            <a:avLst/>
          </a:prstGeom>
          <a:noFill/>
          <a:ln w="19050" cap="flat" cmpd="sng">
            <a:solidFill>
              <a:srgbClr val="D8D8D8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156" name="Shape 15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87667" y="1224350"/>
            <a:ext cx="2592288" cy="890742"/>
          </a:xfrm>
          <a:prstGeom prst="rect">
            <a:avLst/>
          </a:prstGeom>
          <a:noFill/>
          <a:ln w="19050" cap="flat" cmpd="sng">
            <a:solidFill>
              <a:srgbClr val="D8D8D8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157" name="Shape 157"/>
          <p:cNvPicPr preferRelativeResize="0"/>
          <p:nvPr/>
        </p:nvPicPr>
        <p:blipFill rotWithShape="1">
          <a:blip r:embed="rId5">
            <a:alphaModFix/>
          </a:blip>
          <a:srcRect r="438"/>
          <a:stretch/>
        </p:blipFill>
        <p:spPr>
          <a:xfrm>
            <a:off x="6487668" y="4131316"/>
            <a:ext cx="2592286" cy="411112"/>
          </a:xfrm>
          <a:prstGeom prst="rect">
            <a:avLst/>
          </a:prstGeom>
          <a:noFill/>
          <a:ln w="19050" cap="flat" cmpd="sng">
            <a:solidFill>
              <a:srgbClr val="D8D8D8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158" name="Shape 158"/>
          <p:cNvPicPr preferRelativeResize="0"/>
          <p:nvPr/>
        </p:nvPicPr>
        <p:blipFill rotWithShape="1">
          <a:blip r:embed="rId6">
            <a:alphaModFix/>
          </a:blip>
          <a:srcRect t="3572" r="438"/>
          <a:stretch/>
        </p:blipFill>
        <p:spPr>
          <a:xfrm>
            <a:off x="6487667" y="3141878"/>
            <a:ext cx="2592287" cy="341366"/>
          </a:xfrm>
          <a:prstGeom prst="rect">
            <a:avLst/>
          </a:prstGeom>
          <a:noFill/>
          <a:ln w="19050" cap="flat" cmpd="sng">
            <a:solidFill>
              <a:srgbClr val="D8D8D8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7">
            <a:alphaModFix/>
          </a:blip>
          <a:srcRect l="1" r="-1114"/>
          <a:stretch/>
        </p:blipFill>
        <p:spPr>
          <a:xfrm>
            <a:off x="6487667" y="5609542"/>
            <a:ext cx="2592289" cy="393982"/>
          </a:xfrm>
          <a:prstGeom prst="rect">
            <a:avLst/>
          </a:prstGeom>
          <a:noFill/>
          <a:ln w="19050" cap="flat" cmpd="sng">
            <a:solidFill>
              <a:srgbClr val="D8D8D8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8">
            <a:alphaModFix/>
          </a:blip>
          <a:srcRect r="-664"/>
          <a:stretch/>
        </p:blipFill>
        <p:spPr>
          <a:xfrm>
            <a:off x="6487667" y="4635372"/>
            <a:ext cx="2592289" cy="393982"/>
          </a:xfrm>
          <a:prstGeom prst="rect">
            <a:avLst/>
          </a:prstGeom>
          <a:noFill/>
          <a:ln w="19050" cap="flat" cmpd="sng">
            <a:solidFill>
              <a:srgbClr val="D8D8D8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9">
            <a:alphaModFix/>
          </a:blip>
          <a:srcRect l="1" r="-1114"/>
          <a:stretch/>
        </p:blipFill>
        <p:spPr>
          <a:xfrm>
            <a:off x="6487666" y="3556839"/>
            <a:ext cx="2592287" cy="502469"/>
          </a:xfrm>
          <a:prstGeom prst="rect">
            <a:avLst/>
          </a:prstGeom>
          <a:noFill/>
          <a:ln w="19050" cap="flat" cmpd="sng">
            <a:solidFill>
              <a:srgbClr val="D8D8D8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162" name="Shape 162"/>
          <p:cNvPicPr preferRelativeResize="0"/>
          <p:nvPr/>
        </p:nvPicPr>
        <p:blipFill rotWithShape="1">
          <a:blip r:embed="rId10">
            <a:alphaModFix/>
          </a:blip>
          <a:srcRect r="-1671"/>
          <a:stretch/>
        </p:blipFill>
        <p:spPr>
          <a:xfrm>
            <a:off x="6479184" y="5098130"/>
            <a:ext cx="2600772" cy="428242"/>
          </a:xfrm>
          <a:prstGeom prst="rect">
            <a:avLst/>
          </a:prstGeom>
          <a:noFill/>
          <a:ln w="19050" cap="flat" cmpd="sng">
            <a:solidFill>
              <a:srgbClr val="D8D8D8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163" name="Shape 163"/>
          <p:cNvPicPr preferRelativeResize="0"/>
          <p:nvPr/>
        </p:nvPicPr>
        <p:blipFill rotWithShape="1">
          <a:blip r:embed="rId11">
            <a:alphaModFix/>
          </a:blip>
          <a:srcRect l="-1" r="1090"/>
          <a:stretch/>
        </p:blipFill>
        <p:spPr>
          <a:xfrm>
            <a:off x="6487668" y="2189004"/>
            <a:ext cx="2592288" cy="862192"/>
          </a:xfrm>
          <a:prstGeom prst="rect">
            <a:avLst/>
          </a:prstGeom>
          <a:noFill/>
          <a:ln w="19050" cap="flat" cmpd="sng">
            <a:solidFill>
              <a:srgbClr val="D8D8D8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164" name="Shape 164"/>
          <p:cNvSpPr/>
          <p:nvPr/>
        </p:nvSpPr>
        <p:spPr>
          <a:xfrm>
            <a:off x="2740973" y="1484784"/>
            <a:ext cx="3105682" cy="133882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2" indent="-228600" algn="ctr" rtl="0">
              <a:spcBef>
                <a:spcPts val="0"/>
              </a:spcBef>
              <a:spcAft>
                <a:spcPts val="0"/>
              </a:spcAft>
              <a:buClr>
                <a:srgbClr val="3F3151"/>
              </a:buClr>
              <a:buSzPts val="1200"/>
              <a:buFont typeface="Arial"/>
              <a:buAutoNum type="arabicPeriod"/>
            </a:pPr>
            <a:r>
              <a:rPr lang="es-CO" sz="1200" b="1" i="0" u="none" strike="noStrike" cap="none">
                <a:solidFill>
                  <a:srgbClr val="3F3151"/>
                </a:solidFill>
                <a:latin typeface="Arial"/>
                <a:ea typeface="Arial"/>
                <a:cs typeface="Arial"/>
                <a:sym typeface="Arial"/>
              </a:rPr>
              <a:t>Calidad en el servicio</a:t>
            </a:r>
            <a:endParaRPr/>
          </a:p>
          <a:p>
            <a:pPr marL="216000" marR="0" lvl="3" indent="-177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Planeación y Formulación</a:t>
            </a:r>
            <a:r>
              <a:rPr lang="es-CO" sz="10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es-CO" sz="9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s-CO" sz="900" b="0" i="1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(Gestionar el conocimiento)</a:t>
            </a:r>
            <a:endParaRPr/>
          </a:p>
          <a:p>
            <a:pPr marL="216000" marR="0" lvl="3" indent="-177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Seguimiento </a:t>
            </a:r>
            <a:r>
              <a:rPr lang="es-CO" sz="900" b="0" i="1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(Periódico - Mejorar continuamente)</a:t>
            </a:r>
            <a:endParaRPr/>
          </a:p>
          <a:p>
            <a:pPr marL="216000" marR="0" lvl="3" indent="-177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Evaluación y Retroalimentación 		</a:t>
            </a:r>
            <a:r>
              <a:rPr lang="es-CO" sz="900" b="0" i="1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(Medir el impacto social, replantear aspectos)</a:t>
            </a:r>
            <a:endParaRPr/>
          </a:p>
          <a:p>
            <a:pPr marL="216000" marR="0" lvl="3" indent="-177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Espacios dignos para el encuentro 		</a:t>
            </a:r>
            <a:r>
              <a:rPr lang="es-CO" sz="900" b="0" i="1" u="none" strike="noStrike" cap="non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(infraestructura apropiada, dinámica de acogida)</a:t>
            </a:r>
            <a:endParaRPr sz="900" b="0" i="1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3491880" y="563177"/>
            <a:ext cx="1728192" cy="464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s-CO"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Estrategias</a:t>
            </a:r>
            <a:endParaRPr/>
          </a:p>
          <a:p>
            <a:pPr marL="0" marR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s-CO"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Transversales</a:t>
            </a:r>
            <a:endParaRPr/>
          </a:p>
          <a:p>
            <a:pPr marL="0" marR="0" lvl="0" indent="0" algn="ctr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8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2740973" y="2951850"/>
            <a:ext cx="3105682" cy="89255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2.  Voluntariado consolidado</a:t>
            </a:r>
            <a:endParaRPr sz="12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350" marR="0" lvl="3" indent="-635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Voluntariado = Apostolado</a:t>
            </a:r>
            <a:endParaRPr/>
          </a:p>
          <a:p>
            <a:pPr marL="177800" marR="0" lvl="3" indent="-177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Compromisos, funciones, perfiles</a:t>
            </a:r>
            <a:endParaRPr/>
          </a:p>
          <a:p>
            <a:pPr marL="177800" marR="0" lvl="3" indent="-177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Acompañamiento y retroalimentación</a:t>
            </a:r>
            <a:endParaRPr/>
          </a:p>
          <a:p>
            <a:pPr marL="177800" marR="0" lvl="3" indent="-177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Formación continua</a:t>
            </a:r>
            <a:endParaRPr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2740973" y="3972640"/>
            <a:ext cx="3105682" cy="120032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3. Comunicar y promover las obras </a:t>
            </a:r>
            <a:endParaRPr sz="12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Comunicación organizacional con los diferentes públicos</a:t>
            </a:r>
            <a:endParaRPr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Sincronizar la información</a:t>
            </a:r>
            <a:endParaRPr/>
          </a:p>
          <a:p>
            <a:pPr marL="171450" marR="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Comunicar el trabajo solidario</a:t>
            </a:r>
            <a:endParaRPr/>
          </a:p>
          <a:p>
            <a:pPr marL="171450" marR="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Informar lo que sucede: el contexto actual</a:t>
            </a:r>
            <a:endParaRPr/>
          </a:p>
          <a:p>
            <a:pPr marL="171450" marR="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Evidenciar los logros, resultados y necesidades </a:t>
            </a: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2752659" y="5301208"/>
            <a:ext cx="3105682" cy="135421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4. Trabajo en red</a:t>
            </a:r>
            <a:endParaRPr/>
          </a:p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Relacionamiento y cooperación</a:t>
            </a:r>
            <a:endParaRPr sz="1000" b="0" i="1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Familia Sodálite - MVC</a:t>
            </a:r>
            <a:endParaRPr/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Iglesia (fomentar la relación Eclesial)</a:t>
            </a:r>
            <a:endParaRPr/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Alianzas estratégicas locales</a:t>
            </a:r>
            <a:endParaRPr/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Responsabilidad Social Empresarial</a:t>
            </a:r>
            <a:endParaRPr/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Financiación externa / internacional</a:t>
            </a:r>
            <a:endParaRPr/>
          </a:p>
          <a:p>
            <a:pPr marL="171450" marR="0" lvl="3" indent="-171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•"/>
            </a:pPr>
            <a:r>
              <a:rPr lang="es-CO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Proyectos - modelos de negocio</a:t>
            </a:r>
            <a:endParaRPr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683575" y="1598450"/>
            <a:ext cx="1620000" cy="24609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50" b="1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CONTRIBUIR PARA EL DESARROLLO HUMANO INTEGRAL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 i="1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50" i="1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Contar con Centros Solidarios, Servicios, Campañas y Proyectos sostenibles </a:t>
            </a:r>
            <a:r>
              <a:rPr lang="es-CO" sz="900" i="1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(social, ambiental y económico), </a:t>
            </a:r>
            <a:r>
              <a:rPr lang="es-CO" sz="1050" i="1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replicables </a:t>
            </a:r>
            <a:r>
              <a:rPr lang="es-CO" sz="900" i="1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(estructurados y eficientes) </a:t>
            </a:r>
            <a:r>
              <a:rPr lang="es-CO" sz="1050" i="1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y legitimados </a:t>
            </a:r>
            <a:r>
              <a:rPr lang="es-CO" sz="900" i="1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(involucrados con los actores de los territorios) </a:t>
            </a:r>
            <a:r>
              <a:rPr lang="es-CO" sz="1050" i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 alto impacto social.</a:t>
            </a:r>
            <a:endParaRPr/>
          </a:p>
        </p:txBody>
      </p:sp>
      <p:sp>
        <p:nvSpPr>
          <p:cNvPr id="170" name="Shape 170"/>
          <p:cNvSpPr txBox="1"/>
          <p:nvPr/>
        </p:nvSpPr>
        <p:spPr>
          <a:xfrm>
            <a:off x="643179" y="409414"/>
            <a:ext cx="1728192" cy="620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s-CO" sz="1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Misión </a:t>
            </a:r>
            <a:endParaRPr/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s-CO" sz="1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s-CO" sz="1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Visión</a:t>
            </a: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683568" y="4293096"/>
            <a:ext cx="1620000" cy="170816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50" b="1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PROMOVER LA CULTURA DE LA SOLIDARIDAD Y LA RECONCILIACIÓN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50" i="1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Tender puentes de solidaridad entre quienes tienen y quienes necesitan y de estos entre sí. </a:t>
            </a:r>
            <a:endParaRPr sz="1050" b="1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/>
          <p:nvPr/>
        </p:nvSpPr>
        <p:spPr>
          <a:xfrm rot="-2132875">
            <a:off x="2276653" y="2752427"/>
            <a:ext cx="432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BE9FF"/>
              </a:gs>
              <a:gs pos="35000">
                <a:srgbClr val="B8F1FF"/>
              </a:gs>
              <a:gs pos="100000">
                <a:srgbClr val="E2FBFF"/>
              </a:gs>
            </a:gsLst>
            <a:lin ang="16200000" scaled="0"/>
          </a:gradFill>
          <a:ln w="9525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/>
          <p:nvPr/>
        </p:nvSpPr>
        <p:spPr>
          <a:xfrm rot="7414240" flipH="1">
            <a:off x="2093477" y="3903142"/>
            <a:ext cx="843047" cy="124341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FFBB82"/>
              </a:gs>
              <a:gs pos="35000">
                <a:srgbClr val="FFCFA8"/>
              </a:gs>
              <a:gs pos="100000">
                <a:srgbClr val="FFEBD9"/>
              </a:gs>
            </a:gsLst>
            <a:lin ang="16200000" scaled="0"/>
          </a:gradFill>
          <a:ln w="9525" cap="flat" cmpd="sng">
            <a:solidFill>
              <a:srgbClr val="F5913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 rot="-8575198" flipH="1">
            <a:off x="2242067" y="5103893"/>
            <a:ext cx="576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FFBB82"/>
              </a:gs>
              <a:gs pos="35000">
                <a:srgbClr val="FFCFA8"/>
              </a:gs>
              <a:gs pos="100000">
                <a:srgbClr val="FFEBD9"/>
              </a:gs>
            </a:gsLst>
            <a:lin ang="16200000" scaled="0"/>
          </a:gradFill>
          <a:ln w="9525" cap="flat" cmpd="sng">
            <a:solidFill>
              <a:srgbClr val="F5913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/>
          <p:nvPr/>
        </p:nvSpPr>
        <p:spPr>
          <a:xfrm rot="9672806" flipH="1">
            <a:off x="2292753" y="4475139"/>
            <a:ext cx="484589" cy="110986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FFBB82"/>
              </a:gs>
              <a:gs pos="35000">
                <a:srgbClr val="FFCFA8"/>
              </a:gs>
              <a:gs pos="100000">
                <a:srgbClr val="FFEBD9"/>
              </a:gs>
            </a:gsLst>
            <a:lin ang="16200000" scaled="0"/>
          </a:gradFill>
          <a:ln w="9525" cap="flat" cmpd="sng">
            <a:solidFill>
              <a:srgbClr val="F5913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/>
          <p:nvPr/>
        </p:nvSpPr>
        <p:spPr>
          <a:xfrm rot="9879584">
            <a:off x="5850314" y="1438871"/>
            <a:ext cx="612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C8B2E9"/>
              </a:gs>
              <a:gs pos="35000">
                <a:srgbClr val="D6CAED"/>
              </a:gs>
              <a:gs pos="100000">
                <a:srgbClr val="EFE8FA"/>
              </a:gs>
            </a:gsLst>
            <a:lin ang="16200000" scaled="0"/>
          </a:gradFill>
          <a:ln w="9525" cap="flat" cmpd="sng">
            <a:solidFill>
              <a:srgbClr val="7C5F9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/>
          <p:nvPr/>
        </p:nvSpPr>
        <p:spPr>
          <a:xfrm rot="10800000">
            <a:off x="5813794" y="3375244"/>
            <a:ext cx="648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/>
          <p:nvPr/>
        </p:nvSpPr>
        <p:spPr>
          <a:xfrm rot="-7963103">
            <a:off x="5712577" y="2788379"/>
            <a:ext cx="900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C8B2E9"/>
              </a:gs>
              <a:gs pos="35000">
                <a:srgbClr val="D6CAED"/>
              </a:gs>
              <a:gs pos="100000">
                <a:srgbClr val="EFE8FA"/>
              </a:gs>
            </a:gsLst>
            <a:lin ang="16200000" scaled="0"/>
          </a:gradFill>
          <a:ln w="9525" cap="flat" cmpd="sng">
            <a:solidFill>
              <a:srgbClr val="7C5F9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/>
          <p:nvPr/>
        </p:nvSpPr>
        <p:spPr>
          <a:xfrm rot="-10326887">
            <a:off x="5821282" y="5779576"/>
            <a:ext cx="648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/>
          <p:nvPr/>
        </p:nvSpPr>
        <p:spPr>
          <a:xfrm rot="-8898474">
            <a:off x="5765456" y="3899257"/>
            <a:ext cx="792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/>
          <p:nvPr/>
        </p:nvSpPr>
        <p:spPr>
          <a:xfrm rot="9994893">
            <a:off x="5840118" y="5285905"/>
            <a:ext cx="648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/>
          <p:nvPr/>
        </p:nvSpPr>
        <p:spPr>
          <a:xfrm rot="-9187656">
            <a:off x="5803159" y="2118872"/>
            <a:ext cx="720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C8B2E9"/>
              </a:gs>
              <a:gs pos="35000">
                <a:srgbClr val="D6CAED"/>
              </a:gs>
              <a:gs pos="100000">
                <a:srgbClr val="EFE8FA"/>
              </a:gs>
            </a:gsLst>
            <a:lin ang="16200000" scaled="0"/>
          </a:gradFill>
          <a:ln w="9525" cap="flat" cmpd="sng">
            <a:solidFill>
              <a:srgbClr val="7C5F9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/>
          <p:nvPr/>
        </p:nvSpPr>
        <p:spPr>
          <a:xfrm rot="-9469616">
            <a:off x="5812714" y="4618316"/>
            <a:ext cx="684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/>
          <p:nvPr/>
        </p:nvSpPr>
        <p:spPr>
          <a:xfrm rot="-8854323">
            <a:off x="5787639" y="6257893"/>
            <a:ext cx="756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/>
          <p:nvPr/>
        </p:nvSpPr>
        <p:spPr>
          <a:xfrm rot="3457299">
            <a:off x="2121049" y="3775734"/>
            <a:ext cx="828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BE9FF"/>
              </a:gs>
              <a:gs pos="35000">
                <a:srgbClr val="B8F1FF"/>
              </a:gs>
              <a:gs pos="100000">
                <a:srgbClr val="E2FBFF"/>
              </a:gs>
            </a:gsLst>
            <a:lin ang="16200000" scaled="0"/>
          </a:gradFill>
          <a:ln w="9525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6242930" y="463658"/>
            <a:ext cx="3009590" cy="733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s-CO"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Propuestas </a:t>
            </a:r>
            <a:endParaRPr/>
          </a:p>
          <a:p>
            <a:pPr marL="0" marR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s-CO"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Asamblea MVC</a:t>
            </a:r>
            <a:endParaRPr/>
          </a:p>
          <a:p>
            <a:pPr marL="0" marR="0" lvl="0" indent="0" algn="ctr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8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7" name="Shape 187" descr="S_SDG_Icons-01-0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3921" y="3025451"/>
            <a:ext cx="556736" cy="556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 descr="SDG_E_Individual Icons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3921" y="2382314"/>
            <a:ext cx="556736" cy="556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 descr="S_SDG_Icons-01-0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3921" y="3686946"/>
            <a:ext cx="556736" cy="556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 descr="S_SDG_Icons-01-1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3920" y="4340636"/>
            <a:ext cx="557640" cy="557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 descr="S_SDG_Icons-01-16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53920" y="5013836"/>
            <a:ext cx="557640" cy="5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 txBox="1"/>
          <p:nvPr/>
        </p:nvSpPr>
        <p:spPr>
          <a:xfrm>
            <a:off x="-25053" y="563177"/>
            <a:ext cx="708621" cy="620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s-CO"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ODS</a:t>
            </a:r>
            <a:endParaRPr/>
          </a:p>
        </p:txBody>
      </p:sp>
      <p:sp>
        <p:nvSpPr>
          <p:cNvPr id="193" name="Shape 193"/>
          <p:cNvSpPr/>
          <p:nvPr/>
        </p:nvSpPr>
        <p:spPr>
          <a:xfrm rot="10800000">
            <a:off x="5817626" y="4311348"/>
            <a:ext cx="648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/>
          <p:nvPr/>
        </p:nvSpPr>
        <p:spPr>
          <a:xfrm rot="10800000">
            <a:off x="5817625" y="3555252"/>
            <a:ext cx="648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719600" y="679682"/>
            <a:ext cx="252000" cy="1937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DD9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2082968" y="658996"/>
            <a:ext cx="1440000" cy="1937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/>
          <p:nvPr/>
        </p:nvSpPr>
        <p:spPr>
          <a:xfrm rot="10800000">
            <a:off x="5436152" y="658996"/>
            <a:ext cx="1440000" cy="1937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1779251" y="66110"/>
            <a:ext cx="550471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Alineación Planeación SEM con panorama mundial y visión MVC</a:t>
            </a:r>
            <a:endParaRPr sz="16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2317001" y="3141878"/>
            <a:ext cx="396000" cy="1080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BE9FF"/>
              </a:gs>
              <a:gs pos="35000">
                <a:srgbClr val="B8F1FF"/>
              </a:gs>
              <a:gs pos="100000">
                <a:srgbClr val="E2FBFF"/>
              </a:gs>
            </a:gsLst>
            <a:lin ang="16200000" scaled="0"/>
          </a:gradFill>
          <a:ln w="9525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/>
        </p:nvSpPr>
        <p:spPr>
          <a:xfrm>
            <a:off x="1043608" y="1893332"/>
            <a:ext cx="7056900" cy="3994200"/>
          </a:xfrm>
          <a:prstGeom prst="ellipse">
            <a:avLst/>
          </a:prstGeom>
          <a:solidFill>
            <a:srgbClr val="F8F7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1475656" y="2234264"/>
            <a:ext cx="6264600" cy="3312300"/>
          </a:xfrm>
          <a:prstGeom prst="ellipse">
            <a:avLst/>
          </a:prstGeom>
          <a:solidFill>
            <a:schemeClr val="lt2"/>
          </a:solidFill>
          <a:ln w="254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6490860" y="602128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3687366" y="2655260"/>
            <a:ext cx="1923678" cy="1193630"/>
          </a:xfrm>
          <a:prstGeom prst="flowChartPreparation">
            <a:avLst/>
          </a:prstGeom>
          <a:solidFill>
            <a:srgbClr val="DAE5F1"/>
          </a:solidFill>
          <a:ln w="9525" cap="flat" cmpd="sng">
            <a:solidFill>
              <a:srgbClr val="DAE5F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Centros Solidarios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Juan Pablo II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Madre de la Esperanza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Casa de San José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2123728" y="3303332"/>
            <a:ext cx="1923678" cy="1193630"/>
          </a:xfrm>
          <a:prstGeom prst="flowChartPreparation">
            <a:avLst/>
          </a:prstGeom>
          <a:solidFill>
            <a:srgbClr val="FFFFCC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Frentes Solidarios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Santa María de la Caridad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Sagrado Corazón Montemayor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5292080" y="3281076"/>
            <a:ext cx="1923678" cy="1193630"/>
          </a:xfrm>
          <a:prstGeom prst="flowChartPreparation">
            <a:avLst/>
          </a:prstGeom>
          <a:solidFill>
            <a:srgbClr val="E6FECE"/>
          </a:solidFill>
          <a:ln w="9525" cap="flat" cmpd="sng">
            <a:solidFill>
              <a:srgbClr val="D9FEB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Proyectos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CompArte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ColombiaCrece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Titanes de la Candelaria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Educando para el Amor</a:t>
            </a: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3718552" y="3920898"/>
            <a:ext cx="1923678" cy="1193630"/>
          </a:xfrm>
          <a:prstGeom prst="flowChartPreparation">
            <a:avLst/>
          </a:prstGeom>
          <a:solidFill>
            <a:srgbClr val="DDECD8"/>
          </a:solidFill>
          <a:ln w="9525" cap="flat" cmpd="sng">
            <a:solidFill>
              <a:srgbClr val="CEE3C7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971600" y="2306272"/>
            <a:ext cx="2304300" cy="306600"/>
          </a:xfrm>
          <a:prstGeom prst="roundRect">
            <a:avLst>
              <a:gd name="adj" fmla="val 16667"/>
            </a:avLst>
          </a:prstGeom>
          <a:solidFill>
            <a:srgbClr val="DDD9C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Calidad en el servicio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5940152" y="2306642"/>
            <a:ext cx="2304300" cy="306600"/>
          </a:xfrm>
          <a:prstGeom prst="roundRect">
            <a:avLst>
              <a:gd name="adj" fmla="val 16667"/>
            </a:avLst>
          </a:prstGeom>
          <a:solidFill>
            <a:srgbClr val="DDD9C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Voluntariado consolidado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5940152" y="5042434"/>
            <a:ext cx="2304300" cy="511200"/>
          </a:xfrm>
          <a:prstGeom prst="roundRect">
            <a:avLst>
              <a:gd name="adj" fmla="val 16667"/>
            </a:avLst>
          </a:prstGeom>
          <a:solidFill>
            <a:srgbClr val="DDD9C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Comunicar y promover las obras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971600" y="5099358"/>
            <a:ext cx="2304300" cy="306600"/>
          </a:xfrm>
          <a:prstGeom prst="roundRect">
            <a:avLst>
              <a:gd name="adj" fmla="val 16667"/>
            </a:avLst>
          </a:prstGeom>
          <a:solidFill>
            <a:srgbClr val="DDD9C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Trabajo en red 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122334" y="827849"/>
            <a:ext cx="7488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¿Cómo en cada Centro, Frente, Campaña y Proyecto vamos a aplicar las 4 estrategias transversales en el mediano y largo plazo? </a:t>
            </a:r>
            <a:r>
              <a:rPr lang="es-CO" sz="1200" b="1" i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(o alinear las proyecciones en caso de los más autónomos)</a:t>
            </a:r>
            <a:endParaRPr sz="1200" b="1" i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7" name="Shape 217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810" cy="880901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Shape 218"/>
          <p:cNvSpPr/>
          <p:nvPr/>
        </p:nvSpPr>
        <p:spPr>
          <a:xfrm>
            <a:off x="3392034" y="3909289"/>
            <a:ext cx="2592288" cy="1193630"/>
          </a:xfrm>
          <a:prstGeom prst="flowChartPreparation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Campañas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Caja del Amor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Navidad es Jesús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Compañía de María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-CO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Colecta Solidaria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Shape 224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 txBox="1"/>
          <p:nvPr/>
        </p:nvSpPr>
        <p:spPr>
          <a:xfrm>
            <a:off x="199100" y="728400"/>
            <a:ext cx="599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>
                <a:solidFill>
                  <a:srgbClr val="FFC000"/>
                </a:solidFill>
              </a:rPr>
              <a:t>Centros Solidarios</a:t>
            </a:r>
            <a:r>
              <a:rPr lang="es-CO" sz="2400" b="1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200" b="0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369500" y="2848032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17</a:t>
            </a:r>
            <a:r>
              <a:rPr lang="es-CO" sz="1800"/>
              <a:t>3</a:t>
            </a: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familias beneficiarias</a:t>
            </a:r>
            <a:endParaRPr sz="180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s-CO" sz="1800"/>
              <a:t>29</a:t>
            </a: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Voluntarios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293300" y="2051643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s-CO" sz="1800">
                <a:solidFill>
                  <a:srgbClr val="7F7F7F"/>
                </a:solidFill>
              </a:rPr>
              <a:t>70</a:t>
            </a:r>
            <a:r>
              <a:rPr lang="es-CO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familias beneficiarias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</a:rPr>
              <a:t>36</a:t>
            </a:r>
            <a:r>
              <a:rPr lang="es-CO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Voluntarios</a:t>
            </a:r>
            <a:endParaRPr sz="18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8" name="Shape 228"/>
          <p:cNvCxnSpPr/>
          <p:nvPr/>
        </p:nvCxnSpPr>
        <p:spPr>
          <a:xfrm>
            <a:off x="3417500" y="2848032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9" name="Shape 229"/>
          <p:cNvCxnSpPr/>
          <p:nvPr/>
        </p:nvCxnSpPr>
        <p:spPr>
          <a:xfrm>
            <a:off x="3417500" y="2028307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0" name="Shape 230"/>
          <p:cNvSpPr/>
          <p:nvPr/>
        </p:nvSpPr>
        <p:spPr>
          <a:xfrm>
            <a:off x="3528511" y="2980914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6</a:t>
            </a: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3528511" y="2176241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5</a:t>
            </a:r>
            <a:endParaRPr/>
          </a:p>
        </p:txBody>
      </p:sp>
      <p:sp>
        <p:nvSpPr>
          <p:cNvPr id="232" name="Shape 232"/>
          <p:cNvSpPr/>
          <p:nvPr/>
        </p:nvSpPr>
        <p:spPr>
          <a:xfrm>
            <a:off x="122900" y="1266925"/>
            <a:ext cx="51414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Madre de la Esperanza</a:t>
            </a: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7294477" y="6198535"/>
            <a:ext cx="1448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Medellín</a:t>
            </a:r>
            <a:endParaRPr sz="24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445711" y="5339650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/>
              <a:t>594</a:t>
            </a: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familias beneficiarias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/>
              <a:t>30</a:t>
            </a: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Voluntarios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406936" y="4450523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es-CO" sz="1800">
                <a:solidFill>
                  <a:srgbClr val="7F7F7F"/>
                </a:solidFill>
              </a:rPr>
              <a:t>73</a:t>
            </a:r>
            <a:r>
              <a:rPr lang="es-CO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familias beneficiarias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</a:rPr>
              <a:t>29</a:t>
            </a:r>
            <a:r>
              <a:rPr lang="es-CO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Voluntarios</a:t>
            </a:r>
            <a:endParaRPr sz="18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3493711" y="5478149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6</a:t>
            </a: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3531136" y="4580739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5</a:t>
            </a:r>
            <a:endParaRPr/>
          </a:p>
        </p:txBody>
      </p:sp>
      <p:cxnSp>
        <p:nvCxnSpPr>
          <p:cNvPr id="238" name="Shape 238"/>
          <p:cNvCxnSpPr/>
          <p:nvPr/>
        </p:nvCxnSpPr>
        <p:spPr>
          <a:xfrm>
            <a:off x="3493711" y="5339650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9" name="Shape 239"/>
          <p:cNvCxnSpPr/>
          <p:nvPr/>
        </p:nvCxnSpPr>
        <p:spPr>
          <a:xfrm>
            <a:off x="3531136" y="4427188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0" name="Shape 240"/>
          <p:cNvSpPr/>
          <p:nvPr/>
        </p:nvSpPr>
        <p:spPr>
          <a:xfrm>
            <a:off x="286950" y="3702844"/>
            <a:ext cx="3352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Juan Pablo II</a:t>
            </a:r>
            <a:endParaRPr/>
          </a:p>
        </p:txBody>
      </p:sp>
      <p:sp>
        <p:nvSpPr>
          <p:cNvPr id="241" name="Shape 241"/>
          <p:cNvSpPr txBox="1"/>
          <p:nvPr/>
        </p:nvSpPr>
        <p:spPr>
          <a:xfrm>
            <a:off x="4894625" y="4438844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/>
              <a:t>586 personas inscritas en programas del CS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4818425" y="5300380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</a:rPr>
              <a:t>418 personas inscritas en programas del CS</a:t>
            </a:r>
            <a:endParaRPr sz="18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3" name="Shape 243"/>
          <p:cNvCxnSpPr/>
          <p:nvPr/>
        </p:nvCxnSpPr>
        <p:spPr>
          <a:xfrm>
            <a:off x="7942625" y="4438844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4" name="Shape 244"/>
          <p:cNvCxnSpPr/>
          <p:nvPr/>
        </p:nvCxnSpPr>
        <p:spPr>
          <a:xfrm>
            <a:off x="7942625" y="5277044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5" name="Shape 245"/>
          <p:cNvSpPr/>
          <p:nvPr/>
        </p:nvSpPr>
        <p:spPr>
          <a:xfrm>
            <a:off x="8053636" y="4571727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7</a:t>
            </a:r>
            <a:endParaRPr/>
          </a:p>
        </p:txBody>
      </p:sp>
      <p:sp>
        <p:nvSpPr>
          <p:cNvPr id="246" name="Shape 246"/>
          <p:cNvSpPr/>
          <p:nvPr/>
        </p:nvSpPr>
        <p:spPr>
          <a:xfrm>
            <a:off x="8053636" y="5424979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6</a:t>
            </a:r>
            <a:endParaRPr/>
          </a:p>
        </p:txBody>
      </p:sp>
      <p:sp>
        <p:nvSpPr>
          <p:cNvPr id="247" name="Shape 247"/>
          <p:cNvSpPr txBox="1"/>
          <p:nvPr/>
        </p:nvSpPr>
        <p:spPr>
          <a:xfrm>
            <a:off x="4861500" y="2051644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/>
              <a:t>173 personas inscritas en programas del CS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4785300" y="2913180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</a:rPr>
              <a:t>136 personas inscritas en programas del CS</a:t>
            </a:r>
            <a:endParaRPr sz="18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9" name="Shape 249"/>
          <p:cNvCxnSpPr/>
          <p:nvPr/>
        </p:nvCxnSpPr>
        <p:spPr>
          <a:xfrm>
            <a:off x="7909500" y="2051644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0" name="Shape 250"/>
          <p:cNvCxnSpPr/>
          <p:nvPr/>
        </p:nvCxnSpPr>
        <p:spPr>
          <a:xfrm>
            <a:off x="7909500" y="2889844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1" name="Shape 251"/>
          <p:cNvSpPr/>
          <p:nvPr/>
        </p:nvSpPr>
        <p:spPr>
          <a:xfrm>
            <a:off x="8020511" y="2184527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7</a:t>
            </a: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8020511" y="3037779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6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Shape 258" descr="logo min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152400"/>
            <a:ext cx="1508700" cy="88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Shape 259" descr="info SEm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08789" y="2182611"/>
            <a:ext cx="6940500" cy="53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Shape 260"/>
          <p:cNvSpPr txBox="1"/>
          <p:nvPr/>
        </p:nvSpPr>
        <p:spPr>
          <a:xfrm>
            <a:off x="199100" y="728400"/>
            <a:ext cx="599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/>
              <a:buNone/>
            </a:pPr>
            <a:r>
              <a:rPr lang="es-CO" sz="3200" b="1">
                <a:solidFill>
                  <a:srgbClr val="FFC000"/>
                </a:solidFill>
              </a:rPr>
              <a:t>Frentes Solidarios</a:t>
            </a:r>
            <a:r>
              <a:rPr lang="es-CO" sz="2400" b="1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1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endParaRPr sz="1200" b="0" i="0" u="none" strike="noStrike" cap="none">
              <a:solidFill>
                <a:srgbClr val="24406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Shape 261"/>
          <p:cNvSpPr txBox="1"/>
          <p:nvPr/>
        </p:nvSpPr>
        <p:spPr>
          <a:xfrm>
            <a:off x="627425" y="2000444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/>
              <a:t>59</a:t>
            </a: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familias beneficiarias</a:t>
            </a:r>
            <a:endParaRPr sz="180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/>
              <a:t>6</a:t>
            </a: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Voluntarios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Shape 262"/>
          <p:cNvSpPr txBox="1"/>
          <p:nvPr/>
        </p:nvSpPr>
        <p:spPr>
          <a:xfrm>
            <a:off x="551225" y="2861980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</a:rPr>
              <a:t>82</a:t>
            </a:r>
            <a:r>
              <a:rPr lang="es-CO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familias beneficiarias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</a:rPr>
              <a:t>4</a:t>
            </a:r>
            <a:r>
              <a:rPr lang="es-CO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Voluntarios</a:t>
            </a:r>
            <a:endParaRPr sz="18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3" name="Shape 263"/>
          <p:cNvCxnSpPr/>
          <p:nvPr/>
        </p:nvCxnSpPr>
        <p:spPr>
          <a:xfrm>
            <a:off x="3675425" y="2000444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4" name="Shape 264"/>
          <p:cNvCxnSpPr/>
          <p:nvPr/>
        </p:nvCxnSpPr>
        <p:spPr>
          <a:xfrm>
            <a:off x="3675425" y="2838644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5" name="Shape 265"/>
          <p:cNvSpPr/>
          <p:nvPr/>
        </p:nvSpPr>
        <p:spPr>
          <a:xfrm>
            <a:off x="3786436" y="2133327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6</a:t>
            </a: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3786436" y="2986579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5</a:t>
            </a: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122900" y="1266925"/>
            <a:ext cx="73446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 b="1">
                <a:solidFill>
                  <a:srgbClr val="1F497D"/>
                </a:solidFill>
              </a:rPr>
              <a:t>Santa Maria de la Caridad</a:t>
            </a: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7040700" y="6198525"/>
            <a:ext cx="1599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FFC000"/>
                </a:solidFill>
              </a:rPr>
              <a:t>Antioquia</a:t>
            </a:r>
            <a:endParaRPr sz="2400" b="1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69725" y="4419600"/>
            <a:ext cx="3783000" cy="14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/>
              <a:t>240</a:t>
            </a: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familias beneficiarias por la campaña </a:t>
            </a:r>
            <a:r>
              <a:rPr lang="es-CO" sz="1800"/>
              <a:t>L</a:t>
            </a: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Caja del Amor</a:t>
            </a:r>
            <a:endParaRPr sz="1800"/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CO" sz="1800"/>
              <a:t>30 Voluntarios (estudiantes y mamás) </a:t>
            </a:r>
            <a:endParaRPr sz="1800"/>
          </a:p>
        </p:txBody>
      </p:sp>
      <p:sp>
        <p:nvSpPr>
          <p:cNvPr id="270" name="Shape 270"/>
          <p:cNvSpPr txBox="1"/>
          <p:nvPr/>
        </p:nvSpPr>
        <p:spPr>
          <a:xfrm>
            <a:off x="452325" y="5966925"/>
            <a:ext cx="3324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</a:rPr>
              <a:t>219</a:t>
            </a:r>
            <a:r>
              <a:rPr lang="es-CO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familias beneficiarias por la campaña La Caja del </a:t>
            </a:r>
            <a:r>
              <a:rPr lang="es-CO" sz="1800">
                <a:solidFill>
                  <a:srgbClr val="7F7F7F"/>
                </a:solidFill>
              </a:rPr>
              <a:t>Amor</a:t>
            </a:r>
            <a:endParaRPr sz="18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Shape 271"/>
          <p:cNvSpPr/>
          <p:nvPr/>
        </p:nvSpPr>
        <p:spPr>
          <a:xfrm>
            <a:off x="3844811" y="4558099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6</a:t>
            </a:r>
            <a:endParaRPr/>
          </a:p>
        </p:txBody>
      </p:sp>
      <p:sp>
        <p:nvSpPr>
          <p:cNvPr id="272" name="Shape 272"/>
          <p:cNvSpPr/>
          <p:nvPr/>
        </p:nvSpPr>
        <p:spPr>
          <a:xfrm>
            <a:off x="3844811" y="6097151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5</a:t>
            </a:r>
            <a:endParaRPr/>
          </a:p>
        </p:txBody>
      </p:sp>
      <p:cxnSp>
        <p:nvCxnSpPr>
          <p:cNvPr id="273" name="Shape 273"/>
          <p:cNvCxnSpPr/>
          <p:nvPr/>
        </p:nvCxnSpPr>
        <p:spPr>
          <a:xfrm>
            <a:off x="3844811" y="4419600"/>
            <a:ext cx="0" cy="13662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4" name="Shape 274"/>
          <p:cNvCxnSpPr/>
          <p:nvPr/>
        </p:nvCxnSpPr>
        <p:spPr>
          <a:xfrm>
            <a:off x="3844811" y="5943600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5" name="Shape 275"/>
          <p:cNvSpPr/>
          <p:nvPr/>
        </p:nvSpPr>
        <p:spPr>
          <a:xfrm>
            <a:off x="286950" y="3702850"/>
            <a:ext cx="5531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 b="1">
                <a:solidFill>
                  <a:srgbClr val="1F497D"/>
                </a:solidFill>
              </a:rPr>
              <a:t>Sagrado Corazón</a:t>
            </a:r>
            <a:endParaRPr/>
          </a:p>
        </p:txBody>
      </p:sp>
      <p:sp>
        <p:nvSpPr>
          <p:cNvPr id="276" name="Shape 276"/>
          <p:cNvSpPr txBox="1"/>
          <p:nvPr/>
        </p:nvSpPr>
        <p:spPr>
          <a:xfrm>
            <a:off x="5123225" y="2000444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800"/>
              <a:t>66 personas inscritas en programas del FS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Shape 277"/>
          <p:cNvSpPr txBox="1"/>
          <p:nvPr/>
        </p:nvSpPr>
        <p:spPr>
          <a:xfrm>
            <a:off x="5047025" y="2861980"/>
            <a:ext cx="3056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>
                <a:solidFill>
                  <a:srgbClr val="7F7F7F"/>
                </a:solidFill>
              </a:rPr>
              <a:t>52 personas inscritas en programas del FS</a:t>
            </a:r>
            <a:endParaRPr sz="18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8" name="Shape 278"/>
          <p:cNvCxnSpPr/>
          <p:nvPr/>
        </p:nvCxnSpPr>
        <p:spPr>
          <a:xfrm>
            <a:off x="8171225" y="2000444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9" name="Shape 279"/>
          <p:cNvCxnSpPr/>
          <p:nvPr/>
        </p:nvCxnSpPr>
        <p:spPr>
          <a:xfrm>
            <a:off x="8171225" y="2838644"/>
            <a:ext cx="0" cy="681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0" name="Shape 280"/>
          <p:cNvSpPr/>
          <p:nvPr/>
        </p:nvSpPr>
        <p:spPr>
          <a:xfrm>
            <a:off x="8282236" y="2133327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1F497D"/>
                </a:solidFill>
              </a:rPr>
              <a:t>7</a:t>
            </a: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8282236" y="2986579"/>
            <a:ext cx="95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400" b="1">
                <a:solidFill>
                  <a:srgbClr val="93B3D7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es-CO" sz="2400" b="1">
                <a:solidFill>
                  <a:srgbClr val="93B3D7"/>
                </a:solidFill>
              </a:rPr>
              <a:t>6</a:t>
            </a:r>
            <a:endParaRPr/>
          </a:p>
        </p:txBody>
      </p:sp>
      <p:sp>
        <p:nvSpPr>
          <p:cNvPr id="282" name="Shape 282"/>
          <p:cNvSpPr txBox="1"/>
          <p:nvPr/>
        </p:nvSpPr>
        <p:spPr>
          <a:xfrm>
            <a:off x="4648200" y="4438850"/>
            <a:ext cx="4328100" cy="17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CO" sz="1800"/>
              <a:t>Convenio solidario (Colegio Sagrado Corazón Montemayor / SEM - CS JPII)</a:t>
            </a:r>
            <a:endParaRPr sz="1800"/>
          </a:p>
          <a:p>
            <a:pPr marL="457200" marR="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-CO" sz="1800"/>
              <a:t>Guarne, Alto Bonito, Yarumal, Cristo Rey.</a:t>
            </a:r>
            <a:endParaRPr sz="180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1823</Words>
  <Application>Microsoft Office PowerPoint</Application>
  <PresentationFormat>On-screen Show (4:3)</PresentationFormat>
  <Paragraphs>370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Office</vt:lpstr>
      <vt:lpstr>Informe de gestión</vt:lpstr>
      <vt:lpstr>Organigrama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gestión</dc:title>
  <dc:creator>Vera Lacey Krylova</dc:creator>
  <cp:lastModifiedBy>Vera Lacey Krylova</cp:lastModifiedBy>
  <cp:revision>1</cp:revision>
  <dcterms:modified xsi:type="dcterms:W3CDTF">2018-04-25T17:26:52Z</dcterms:modified>
</cp:coreProperties>
</file>