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fortaa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EB6104D-6F1D-477B-9A77-EC0E852170F2}">
  <a:tblStyle styleId="{9EB6104D-6F1D-477B-9A77-EC0E852170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15" name="Shape 15" descr="cruz ancla fond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19774"/>
            <a:ext cx="3581399" cy="60524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ocs.google.com/forms/d/1cm0EdnIgp0RY--ChZRjXYnl2UkaHvXezyaMkTA8WTo0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1371600" y="4201889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s-CO" b="1">
                <a:solidFill>
                  <a:schemeClr val="dk2"/>
                </a:solidFill>
              </a:rPr>
              <a:t>Informe de gestión</a:t>
            </a:r>
            <a:endParaRPr sz="44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4953150" y="5289550"/>
            <a:ext cx="2496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 i="1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201</a:t>
            </a:r>
            <a:r>
              <a:rPr lang="es-CO" b="1" i="1">
                <a:solidFill>
                  <a:srgbClr val="FFC000"/>
                </a:solidFill>
              </a:rPr>
              <a:t>7</a:t>
            </a:r>
            <a:endParaRPr sz="3200" b="1" i="1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292" y="152400"/>
            <a:ext cx="2652118" cy="154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 descr="info SE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011" y="1039611"/>
            <a:ext cx="6940500" cy="5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199100" y="2712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Comunicaciones</a:t>
            </a:r>
            <a:r>
              <a:rPr lang="es-CO" sz="24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75" y="1126475"/>
            <a:ext cx="5760225" cy="1133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2" name="Shape 212"/>
          <p:cNvGraphicFramePr/>
          <p:nvPr/>
        </p:nvGraphicFramePr>
        <p:xfrm>
          <a:off x="3192925" y="174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307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Septiembre 2017</a:t>
                      </a:r>
                      <a:endParaRPr sz="1000"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Marzo  2018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FACEBOOK #Seguidores (likes)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857 (876)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916 (929)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INSTAGRAM # Seguidores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190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264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3" name="Shape 213"/>
          <p:cNvSpPr txBox="1"/>
          <p:nvPr/>
        </p:nvSpPr>
        <p:spPr>
          <a:xfrm>
            <a:off x="199100" y="3471600"/>
            <a:ext cx="81810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Organizacional (Gestión Humana)</a:t>
            </a:r>
            <a:r>
              <a:rPr lang="es-CO" sz="24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33625" y="4245500"/>
            <a:ext cx="8490900" cy="2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-CO" sz="1800">
                <a:solidFill>
                  <a:schemeClr val="dk2"/>
                </a:solidFill>
              </a:rPr>
              <a:t>Gestión del voluntariado, planificación, seguimiento, evaluación y cierre (anual), con objetivos y resultados claros.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s-CO" sz="1800">
                <a:solidFill>
                  <a:schemeClr val="dk2"/>
                </a:solidFill>
              </a:rPr>
              <a:t>Documentación del SG-SST de SEM, 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2"/>
                </a:solidFill>
              </a:rPr>
              <a:t>Asesoramiento de una profesional para la evaluación y el seguimiento de la implementación según el Decreto 1072 de 2015.</a:t>
            </a:r>
            <a:endParaRPr sz="1800"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2"/>
                </a:solidFill>
              </a:rPr>
              <a:t>Acompañamiento de una asesora de la ARL SURA, con el grupo de Inversiones San José.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3100" y="4495375"/>
            <a:ext cx="5463199" cy="15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810" cy="88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info SE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36" y="6242286"/>
            <a:ext cx="6940528" cy="539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39552" y="1484784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Misión</a:t>
            </a:r>
            <a:endParaRPr sz="2000" b="1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r>
              <a:rPr lang="es-CO" sz="20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Contribuir al desarrollo humano integral y promover la cultura de la solidaridad y la reconciliación</a:t>
            </a:r>
            <a:r>
              <a:rPr lang="es-CO" sz="24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549896" y="3212976"/>
            <a:ext cx="8208912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Solidaridad en Marcha Colombia es una </a:t>
            </a:r>
            <a:r>
              <a:rPr lang="es-CO" sz="1400" b="1" i="0" u="none" strike="noStrike" cap="none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organización católica 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sin ánimo de lucro que pertenece al Movimiento de Vida Cristiana y hace una opción preferencial por las personas y las comunidades económica y socialmente más vulnerables</a:t>
            </a:r>
            <a:r>
              <a:rPr lang="es-CO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buscando </a:t>
            </a:r>
            <a:r>
              <a:rPr lang="es-CO" sz="1400" b="1" i="0" u="none" strike="noStrike" cap="none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contribuir al desarrollo humano integral y promover la cultura de la solidaridad y la reconciliación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s-CO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Se proyecta socialmente a través de los programas de </a:t>
            </a:r>
            <a:r>
              <a:rPr lang="es-CO" sz="1400" b="1" i="1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educación y formación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CO" sz="1400" b="1" i="1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ayuda solidaria </a:t>
            </a:r>
            <a:r>
              <a:rPr lang="es-CO" sz="1400" b="0" i="1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CO" sz="1400" b="1" i="1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proyección comunitaria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, en el marco de la Fe y la Enseñanza Social de la Iglesia. </a:t>
            </a:r>
            <a:endParaRPr/>
          </a:p>
          <a:p>
            <a:pPr marL="0" marR="0" lvl="0" indent="0" algn="just" rtl="0">
              <a:spcBef>
                <a:spcPts val="280"/>
              </a:spcBef>
              <a:spcAft>
                <a:spcPts val="0"/>
              </a:spcAft>
              <a:buClr>
                <a:srgbClr val="244061"/>
              </a:buClr>
              <a:buFont typeface="Arial"/>
              <a:buNone/>
            </a:pP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Logramos nuestros propósitos por medio de personal </a:t>
            </a:r>
            <a:r>
              <a:rPr lang="es-CO" sz="1400" b="1" i="1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voluntario y profesional con vocación de servicio y apostolado</a:t>
            </a:r>
            <a:r>
              <a:rPr lang="es-CO" sz="1400" b="0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, al que se le brinda formación y capacitación permanente, con la cooperación técnica y económica de personas e instituciones y la generación de proyectos sostenibles</a:t>
            </a:r>
            <a:r>
              <a:rPr lang="es-CO" sz="1400" b="0" i="1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385192" y="1493168"/>
            <a:ext cx="4032300" cy="2265300"/>
          </a:xfrm>
          <a:prstGeom prst="roundRect">
            <a:avLst>
              <a:gd name="adj" fmla="val 16667"/>
            </a:avLst>
          </a:prstGeom>
          <a:solidFill>
            <a:srgbClr val="C5D8F1">
              <a:alpha val="15686"/>
            </a:srgbClr>
          </a:solidFill>
          <a:ln w="9525" cap="flat" cmpd="sng">
            <a:solidFill>
              <a:srgbClr val="93B3D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529208" y="1625477"/>
            <a:ext cx="37443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lang="es-CO" b="1">
                <a:solidFill>
                  <a:schemeClr val="dk2"/>
                </a:solidFill>
              </a:rPr>
              <a:t>Ofrecer servicios de c</a:t>
            </a:r>
            <a:r>
              <a:rPr lang="es-CO" sz="1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alidad</a:t>
            </a:r>
            <a:endParaRPr/>
          </a:p>
          <a:p>
            <a:pPr marL="342900" marR="0" lvl="0" indent="-254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3" indent="-177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Planeación y Formulación</a:t>
            </a:r>
            <a:r>
              <a:rPr lang="es-CO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1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(Gestionar el conocimiento)</a:t>
            </a:r>
            <a:endParaRPr sz="11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3" indent="-177900" algn="just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r>
              <a:rPr lang="es-CO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1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(Periódico - Mejorar continuamente)</a:t>
            </a:r>
            <a:endParaRPr/>
          </a:p>
          <a:p>
            <a:pPr marL="216000" marR="0" lvl="3" indent="-177900" algn="just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Evaluación y Retroalimentación 	</a:t>
            </a:r>
            <a:r>
              <a:rPr lang="es-CO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CO" sz="11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(Medir el impacto social, replantear aspectos)</a:t>
            </a:r>
            <a:endParaRPr sz="1100" b="0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3" indent="-177900" algn="just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Espacios dignos para el encuentro 	</a:t>
            </a:r>
            <a:r>
              <a:rPr lang="es-CO" sz="11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(infraestructura apropiada, dinámica de acogida)</a:t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716016" y="1493168"/>
            <a:ext cx="4032300" cy="2265300"/>
          </a:xfrm>
          <a:prstGeom prst="roundRect">
            <a:avLst>
              <a:gd name="adj" fmla="val 16667"/>
            </a:avLst>
          </a:prstGeom>
          <a:solidFill>
            <a:srgbClr val="C5D8F1">
              <a:alpha val="15686"/>
            </a:srgbClr>
          </a:solidFill>
          <a:ln w="9525" cap="flat" cmpd="sng">
            <a:solidFill>
              <a:srgbClr val="93B3D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4860032" y="1625477"/>
            <a:ext cx="37443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   </a:t>
            </a:r>
            <a:r>
              <a:rPr lang="es-CO" b="1">
                <a:solidFill>
                  <a:schemeClr val="dk2"/>
                </a:solidFill>
              </a:rPr>
              <a:t>Consolidar el voluntariado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</a:endParaRPr>
          </a:p>
          <a:p>
            <a:pPr marL="177800" marR="0" lvl="3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Compromisos, funciones, perfiles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3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Acompañamiento y retroalimentación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3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Formación continua</a:t>
            </a:r>
            <a:endParaRPr/>
          </a:p>
          <a:p>
            <a:pPr marL="6350" marR="0" lvl="3" indent="-635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" marR="0" lvl="3" indent="-63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Voluntariado   ⇨   Apostolado</a:t>
            </a:r>
            <a:endParaRPr/>
          </a:p>
          <a:p>
            <a:pPr marL="463550" marR="0" lvl="4" indent="-635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385192" y="3969636"/>
            <a:ext cx="4032300" cy="2265300"/>
          </a:xfrm>
          <a:prstGeom prst="roundRect">
            <a:avLst>
              <a:gd name="adj" fmla="val 16667"/>
            </a:avLst>
          </a:prstGeom>
          <a:solidFill>
            <a:srgbClr val="C5D8F1">
              <a:alpha val="15686"/>
            </a:srgbClr>
          </a:solidFill>
          <a:ln w="9525" cap="flat" cmpd="sng">
            <a:solidFill>
              <a:srgbClr val="93B3D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29208" y="4101945"/>
            <a:ext cx="3744300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    Comunicar y promover las obras</a:t>
            </a:r>
            <a:endParaRPr/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Comunicación organizacional con los diferentes públicos</a:t>
            </a:r>
            <a:endParaRPr/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Sincronizar la información</a:t>
            </a:r>
            <a:endParaRPr/>
          </a:p>
          <a:p>
            <a:pPr marL="1714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Comunicar el trabajo solidario</a:t>
            </a:r>
            <a:endParaRPr/>
          </a:p>
          <a:p>
            <a:pPr marL="1714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Informar lo que sucede: el contexto actual</a:t>
            </a:r>
            <a:endParaRPr/>
          </a:p>
          <a:p>
            <a:pPr marL="171450" marR="0" lvl="2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Evidenciar los logros, resultados y necesidades </a:t>
            </a:r>
            <a:endParaRPr/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716016" y="3969636"/>
            <a:ext cx="4032300" cy="2265300"/>
          </a:xfrm>
          <a:prstGeom prst="roundRect">
            <a:avLst>
              <a:gd name="adj" fmla="val 16667"/>
            </a:avLst>
          </a:prstGeom>
          <a:solidFill>
            <a:srgbClr val="C5D8F1">
              <a:alpha val="15686"/>
            </a:srgbClr>
          </a:solidFill>
          <a:ln w="9525" cap="flat" cmpd="sng">
            <a:solidFill>
              <a:srgbClr val="93B3D7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860032" y="4101945"/>
            <a:ext cx="37443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2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   Trabaj</a:t>
            </a:r>
            <a:r>
              <a:rPr lang="es-CO" b="1">
                <a:solidFill>
                  <a:schemeClr val="dk2"/>
                </a:solidFill>
              </a:rPr>
              <a:t>ar</a:t>
            </a:r>
            <a:r>
              <a:rPr lang="es-CO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red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Relacionamiento y cooperación</a:t>
            </a:r>
            <a:endParaRPr/>
          </a:p>
          <a:p>
            <a:pPr marL="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Familia Sodálite - MVC</a:t>
            </a:r>
            <a:endParaRPr/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Iglesia (fomentar la relación Eclesial)</a:t>
            </a:r>
            <a:endParaRPr/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Alianzas estratégicas locales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Responsabilidad Social Empresarial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Financiación externa / internacional</a:t>
            </a:r>
            <a:endParaRPr/>
          </a:p>
          <a:p>
            <a:pPr marL="171450" marR="0" lvl="3" indent="-171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s-CO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Proyectos - modelos de negocio</a:t>
            </a:r>
            <a:endParaRPr/>
          </a:p>
        </p:txBody>
      </p:sp>
      <p:pic>
        <p:nvPicPr>
          <p:cNvPr id="122" name="Shape 122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85200" y="381000"/>
            <a:ext cx="69375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1800" b="1">
                <a:solidFill>
                  <a:srgbClr val="FFC000"/>
                </a:solidFill>
              </a:rPr>
              <a:t>CONTRIBUIR AL DESARROLLO</a:t>
            </a:r>
            <a:r>
              <a:rPr lang="es-CO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00" b="1">
                <a:solidFill>
                  <a:srgbClr val="FFC000"/>
                </a:solidFill>
              </a:rPr>
              <a:t>HUMANO INTEGRAL</a:t>
            </a:r>
            <a:endParaRPr sz="1800" b="1">
              <a:solidFill>
                <a:srgbClr val="FFC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1800" b="1">
                <a:solidFill>
                  <a:srgbClr val="FFC000"/>
                </a:solidFill>
              </a:rPr>
              <a:t>PROMOVER LA CULTURA DE LA SOLIDARIDAD Y LA RECONCILIACIÓN</a:t>
            </a:r>
            <a:endParaRPr sz="1800" b="1">
              <a:solidFill>
                <a:srgbClr val="FFC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122900" y="428725"/>
            <a:ext cx="514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1F497D"/>
                </a:solidFill>
              </a:rPr>
              <a:t>Centros Solidarios</a:t>
            </a:r>
            <a:endParaRPr sz="3600" b="1">
              <a:solidFill>
                <a:srgbClr val="1F497D"/>
              </a:solidFill>
            </a:endParaRPr>
          </a:p>
        </p:txBody>
      </p:sp>
      <p:graphicFrame>
        <p:nvGraphicFramePr>
          <p:cNvPr id="131" name="Shape 131"/>
          <p:cNvGraphicFramePr/>
          <p:nvPr/>
        </p:nvGraphicFramePr>
        <p:xfrm>
          <a:off x="122888" y="151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24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97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PERSONAS INSCRITAS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VOLUNTARIOS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# SERVICIOS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2018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2018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2018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MADRE DE LA ESPERANZA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136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173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6AA84F"/>
                          </a:solidFill>
                        </a:rPr>
                        <a:t>174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29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33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34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No reg.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10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10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JUAN PABLO II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418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586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6AA84F"/>
                          </a:solidFill>
                        </a:rPr>
                        <a:t>*400</a:t>
                      </a:r>
                      <a:endParaRPr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30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22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19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No reg.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13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6AA84F"/>
                          </a:solidFill>
                        </a:rPr>
                        <a:t>12</a:t>
                      </a: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" name="Shape 132"/>
          <p:cNvSpPr/>
          <p:nvPr/>
        </p:nvSpPr>
        <p:spPr>
          <a:xfrm>
            <a:off x="2966589" y="922535"/>
            <a:ext cx="14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Medellín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22900" y="3705325"/>
            <a:ext cx="514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1F497D"/>
                </a:solidFill>
              </a:rPr>
              <a:t>Frentes Solidarios</a:t>
            </a:r>
            <a:endParaRPr sz="3600" b="1">
              <a:solidFill>
                <a:srgbClr val="1F497D"/>
              </a:solidFill>
            </a:endParaRPr>
          </a:p>
        </p:txBody>
      </p:sp>
      <p:graphicFrame>
        <p:nvGraphicFramePr>
          <p:cNvPr id="134" name="Shape 134"/>
          <p:cNvGraphicFramePr/>
          <p:nvPr/>
        </p:nvGraphicFramePr>
        <p:xfrm>
          <a:off x="200475" y="472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417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SANTA MARIA DE LA CARIDAD (BELLO)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52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66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SAGRADO CORAZÓN MONTEMAYOR**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>
                          <a:solidFill>
                            <a:srgbClr val="B7B7B7"/>
                          </a:solidFill>
                        </a:rPr>
                        <a:t>240</a:t>
                      </a:r>
                      <a:endParaRPr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197</a:t>
                      </a: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Shape 135"/>
          <p:cNvSpPr txBox="1"/>
          <p:nvPr/>
        </p:nvSpPr>
        <p:spPr>
          <a:xfrm>
            <a:off x="181225" y="5921900"/>
            <a:ext cx="8490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2"/>
                </a:solidFill>
              </a:rPr>
              <a:t>** Cristo Rey + La Milagrosa + Titiribí.</a:t>
            </a:r>
            <a:endParaRPr sz="180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2"/>
                </a:solidFill>
              </a:rPr>
              <a:t>(Apoyo permanente al CS JPII con el programa Pan para mi hermano.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718051" y="4186500"/>
            <a:ext cx="165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</a:rPr>
              <a:t>Antioquia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81225" y="3178700"/>
            <a:ext cx="84909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2"/>
                </a:solidFill>
              </a:rPr>
              <a:t>* Actualmente se están ajustando los grupos.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27700" y="3474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Hogar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51500" y="885925"/>
            <a:ext cx="734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>
                <a:solidFill>
                  <a:srgbClr val="1F497D"/>
                </a:solidFill>
              </a:rPr>
              <a:t>Casa San José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8078100" y="6210650"/>
            <a:ext cx="89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</a:rPr>
              <a:t>Cali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351500" y="1756175"/>
            <a:ext cx="38373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2"/>
                </a:solidFill>
              </a:rPr>
              <a:t>Año 2017</a:t>
            </a:r>
            <a:endParaRPr sz="2400" b="1">
              <a:solidFill>
                <a:schemeClr val="dk2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s-CO" sz="2400" b="1">
                <a:solidFill>
                  <a:schemeClr val="dk2"/>
                </a:solidFill>
              </a:rPr>
              <a:t>9 Abuelos Internos</a:t>
            </a:r>
            <a:endParaRPr sz="2400" b="1">
              <a:solidFill>
                <a:schemeClr val="dk2"/>
              </a:solidFill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s-CO" sz="2400" b="1">
                <a:solidFill>
                  <a:schemeClr val="dk2"/>
                </a:solidFill>
              </a:rPr>
              <a:t>24 Padrinos</a:t>
            </a:r>
            <a:endParaRPr sz="180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51500" y="3556475"/>
            <a:ext cx="7344600" cy="2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2"/>
                </a:solidFill>
              </a:rPr>
              <a:t>Año 2018</a:t>
            </a:r>
            <a:endParaRPr sz="2400" b="1">
              <a:solidFill>
                <a:schemeClr val="dk2"/>
              </a:solidFill>
            </a:endParaRPr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s-CO" sz="2400" b="1">
                <a:solidFill>
                  <a:schemeClr val="dk2"/>
                </a:solidFill>
              </a:rPr>
              <a:t>CompArte Cali</a:t>
            </a:r>
            <a:endParaRPr sz="2400" b="1">
              <a:solidFill>
                <a:schemeClr val="dk2"/>
              </a:solidFill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s-CO" sz="2400" b="1">
                <a:solidFill>
                  <a:schemeClr val="dk2"/>
                </a:solidFill>
              </a:rPr>
              <a:t>12 padrinos nuevos</a:t>
            </a:r>
            <a:endParaRPr sz="2400" b="1">
              <a:solidFill>
                <a:schemeClr val="dk2"/>
              </a:solidFill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s-CO" sz="2400" b="1">
                <a:solidFill>
                  <a:schemeClr val="dk2"/>
                </a:solidFill>
              </a:rPr>
              <a:t>Capacidad para 4 abuelos (alquiler de la casa contigua) </a:t>
            </a:r>
            <a:endParaRPr sz="24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7200275" y="2436150"/>
            <a:ext cx="15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</a:rPr>
              <a:t>Medellín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0"/>
            <a:ext cx="3012400" cy="16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426" y="1655538"/>
            <a:ext cx="2706149" cy="1699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Shape 158"/>
          <p:cNvGraphicFramePr/>
          <p:nvPr/>
        </p:nvGraphicFramePr>
        <p:xfrm>
          <a:off x="3941775" y="1439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61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NIÑOS INSCRITOS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VOLUNTARIOS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chemeClr val="dk2"/>
                          </a:solidFill>
                        </a:rPr>
                        <a:t># TALLERES</a:t>
                      </a:r>
                      <a:endParaRPr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2017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80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150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No Reg.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24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7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>
                          <a:solidFill>
                            <a:schemeClr val="dk2"/>
                          </a:solidFill>
                        </a:rPr>
                        <a:t>6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Shape 159"/>
          <p:cNvSpPr txBox="1"/>
          <p:nvPr/>
        </p:nvSpPr>
        <p:spPr>
          <a:xfrm>
            <a:off x="-196900" y="3661175"/>
            <a:ext cx="4865100" cy="16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2"/>
                </a:solidFill>
              </a:rPr>
              <a:t>Otros Eventos: </a:t>
            </a:r>
            <a:endParaRPr sz="1800" b="1"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2"/>
                </a:solidFill>
              </a:rPr>
              <a:t>-Día de las familias</a:t>
            </a:r>
            <a:endParaRPr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2"/>
                </a:solidFill>
              </a:rPr>
              <a:t>-Bazar</a:t>
            </a:r>
            <a:endParaRPr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2"/>
                </a:solidFill>
              </a:rPr>
              <a:t>-Clausuras; para los padres de familia de los niños y una clausura para familiares de los voluntarios y amigos del programa</a:t>
            </a:r>
            <a:endParaRPr>
              <a:solidFill>
                <a:schemeClr val="dk2"/>
              </a:solidFill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chemeClr val="dk2"/>
                </a:solidFill>
              </a:rPr>
              <a:t>-Navidad es Jesús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508150" y="5036075"/>
            <a:ext cx="945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Danza</a:t>
            </a:r>
            <a:endParaRPr sz="18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508150" y="4609200"/>
            <a:ext cx="1217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Música</a:t>
            </a:r>
            <a:endParaRPr sz="18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476100" y="4208700"/>
            <a:ext cx="1413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Teatro</a:t>
            </a:r>
            <a:endParaRPr sz="1800" b="1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5521650" y="5417075"/>
            <a:ext cx="1217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Fútbol</a:t>
            </a:r>
            <a:endParaRPr sz="1800" b="1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5508150" y="3821750"/>
            <a:ext cx="10923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Pintura</a:t>
            </a:r>
            <a:endParaRPr sz="1800" b="1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5508150" y="3421250"/>
            <a:ext cx="2027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Manualidades</a:t>
            </a:r>
            <a:endParaRPr sz="1800" b="1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99100" y="2712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Campañas Navideñas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04788" y="693225"/>
            <a:ext cx="3454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>
                <a:solidFill>
                  <a:srgbClr val="1F497D"/>
                </a:solidFill>
              </a:rPr>
              <a:t>La Caja del Amor</a:t>
            </a:r>
            <a:endParaRPr sz="3000"/>
          </a:p>
        </p:txBody>
      </p:sp>
      <p:sp>
        <p:nvSpPr>
          <p:cNvPr id="174" name="Shape 174"/>
          <p:cNvSpPr/>
          <p:nvPr/>
        </p:nvSpPr>
        <p:spPr>
          <a:xfrm>
            <a:off x="3759000" y="953088"/>
            <a:ext cx="3243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</a:rPr>
              <a:t>Colombia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Shape 175"/>
          <p:cNvGraphicFramePr/>
          <p:nvPr/>
        </p:nvGraphicFramePr>
        <p:xfrm>
          <a:off x="5438775" y="164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159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6AA84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2016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2017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Medellín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2.669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2.482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Bogotá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2.022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2.686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Cali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3.500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3.485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Pereira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320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426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Armenia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265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234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Bucaramanga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350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250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Cúcuta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310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200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San Andrés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200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200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Fonseca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100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Riohacha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200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TOTAL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999999"/>
                          </a:solidFill>
                        </a:rPr>
                        <a:t>9.636</a:t>
                      </a:r>
                      <a:endParaRPr b="1">
                        <a:solidFill>
                          <a:srgbClr val="99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4F6128"/>
                          </a:solidFill>
                        </a:rPr>
                        <a:t>10.263</a:t>
                      </a:r>
                      <a:endParaRPr b="1">
                        <a:solidFill>
                          <a:srgbClr val="4F6128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989325"/>
            <a:ext cx="4752976" cy="40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99100" y="2712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Campañas Navideñas</a:t>
            </a:r>
            <a:r>
              <a:rPr lang="es-CO" sz="2400" b="1" i="0" u="none" strike="noStrike" cap="none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22900" y="809725"/>
            <a:ext cx="7344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 b="1">
                <a:solidFill>
                  <a:srgbClr val="1F497D"/>
                </a:solidFill>
              </a:rPr>
              <a:t>Navidad es Jesús</a:t>
            </a:r>
            <a:endParaRPr sz="3000"/>
          </a:p>
        </p:txBody>
      </p:sp>
      <p:sp>
        <p:nvSpPr>
          <p:cNvPr id="185" name="Shape 185"/>
          <p:cNvSpPr/>
          <p:nvPr/>
        </p:nvSpPr>
        <p:spPr>
          <a:xfrm>
            <a:off x="3681975" y="901975"/>
            <a:ext cx="15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FFC000"/>
                </a:solidFill>
              </a:rPr>
              <a:t>Medellín</a:t>
            </a:r>
            <a:endParaRPr sz="24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09213"/>
            <a:ext cx="8839200" cy="155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50" y="1989321"/>
            <a:ext cx="39624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2600" y="1455925"/>
            <a:ext cx="3326818" cy="203888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39350" y="3295850"/>
            <a:ext cx="4853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7F7F7F"/>
                </a:solidFill>
              </a:rPr>
              <a:t>Nota: </a:t>
            </a:r>
            <a:endParaRPr>
              <a:solidFill>
                <a:srgbClr val="7F7F7F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7F7F7F"/>
                </a:solidFill>
              </a:rPr>
              <a:t>Los datos recogidos en el 2017 no incluye el impacto realizado por el Colegio Sagrado Corazón Montemayor, como si lo fué en el 2016.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10750" y="6168975"/>
            <a:ext cx="86787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7F7F7F"/>
                </a:solidFill>
              </a:rPr>
              <a:t>Informe completo: https://drive.google.com/drive/u/0/folders/1S5E_GjMT2u6nQDVeNwMx9vmeYn1Nt0tt</a:t>
            </a:r>
            <a:endParaRPr>
              <a:solidFill>
                <a:srgbClr val="7F7F7F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>
                <a:solidFill>
                  <a:srgbClr val="7F7F7F"/>
                </a:solidFill>
              </a:rPr>
              <a:t>Evaluación voluntarios: </a:t>
            </a:r>
            <a:r>
              <a:rPr lang="es-CO" sz="950">
                <a:solidFill>
                  <a:srgbClr val="222222"/>
                </a:solidFill>
              </a:rPr>
              <a:t> </a:t>
            </a:r>
            <a:r>
              <a:rPr lang="es-CO" sz="950" u="sng">
                <a:solidFill>
                  <a:srgbClr val="1155CC"/>
                </a:solidFill>
                <a:hlinkClick r:id="rId7"/>
              </a:rPr>
              <a:t>https://docs.google.com/forms/d/1cm0EdnIgp0RY--ChZRjXYnl2UkaHvXezyaMkTA8WTo0/edit?usp=sharing</a:t>
            </a:r>
            <a:endParaRPr sz="950" u="sng">
              <a:solidFill>
                <a:srgbClr val="1155CC"/>
              </a:solidFill>
              <a:hlinkClick r:id="rId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u="sng">
              <a:solidFill>
                <a:srgbClr val="1155CC"/>
              </a:solidFill>
              <a:hlinkClick r:id="rId7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 descr="logo min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152400"/>
            <a:ext cx="1508700" cy="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99100" y="2712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Actividades pro-fondos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292725" y="6112100"/>
            <a:ext cx="159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rgbClr val="1F497D"/>
                </a:solidFill>
              </a:rPr>
              <a:t>Medellín</a:t>
            </a:r>
            <a:endParaRPr sz="2400" b="1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9" name="Shape 199"/>
          <p:cNvGraphicFramePr/>
          <p:nvPr/>
        </p:nvGraphicFramePr>
        <p:xfrm>
          <a:off x="9144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22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PRO-FONDOS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2016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2017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CENA SOLIDARIA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1.607.000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No se realizó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COLECTA SOLIDARIA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7.056.000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5.508.550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BAZARES SOLIDARIOS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2.756.000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670.000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BONO SOLIDARIO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50.000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320.000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RIFA SEM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6.680.000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Total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11.469.000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13.178.550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Shape 200"/>
          <p:cNvSpPr txBox="1"/>
          <p:nvPr/>
        </p:nvSpPr>
        <p:spPr>
          <a:xfrm>
            <a:off x="199100" y="3395400"/>
            <a:ext cx="59952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/>
              <a:buNone/>
            </a:pPr>
            <a:r>
              <a:rPr lang="es-CO" sz="3200" b="1">
                <a:solidFill>
                  <a:srgbClr val="FFC000"/>
                </a:solidFill>
              </a:rPr>
              <a:t>Contribuciones campañas</a:t>
            </a:r>
            <a:endParaRPr sz="2000" b="1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1200" b="0" i="0" u="none" strike="noStrike" cap="none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Shape 201"/>
          <p:cNvGraphicFramePr/>
          <p:nvPr/>
        </p:nvGraphicFramePr>
        <p:xfrm>
          <a:off x="914400" y="4077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22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CONTRIBUCIONES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2016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2017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LA CAJA DEL AMOR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21.425.489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30.734.732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TARDE DE LA GRATITUD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118.000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415.000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EN COMPAÑIA DE MARIA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1.069.000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1.040.000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NAVIDAD ES JESÚS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500.000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Total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22.612.489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/>
                        <a:t>32.689.732</a:t>
                      </a:r>
                      <a:endParaRPr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2" name="Shape 202"/>
          <p:cNvGraphicFramePr/>
          <p:nvPr/>
        </p:nvGraphicFramePr>
        <p:xfrm>
          <a:off x="5855975" y="409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{9EB6104D-6F1D-477B-9A77-EC0E852170F2}</a:tableStyleId>
              </a:tblPr>
              <a:tblGrid>
                <a:gridCol w="16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/>
                        <a:t>Beneficiarios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2016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0000FF"/>
                          </a:solidFill>
                        </a:rPr>
                        <a:t>2017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En Compañía de María</a:t>
                      </a:r>
                      <a:endParaRPr b="1">
                        <a:solidFill>
                          <a:srgbClr val="1F497D"/>
                        </a:solidFill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597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420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1F497D"/>
                          </a:solidFill>
                        </a:rPr>
                        <a:t>Tarde de la Gratitud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b="1">
                          <a:solidFill>
                            <a:srgbClr val="B7B7B7"/>
                          </a:solidFill>
                        </a:rPr>
                        <a:t>No Reg.</a:t>
                      </a:r>
                      <a:endParaRPr b="1">
                        <a:solidFill>
                          <a:srgbClr val="B7B7B7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/>
                        <a:t>16</a:t>
                      </a: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769</Words>
  <Application>Microsoft Office PowerPoint</Application>
  <PresentationFormat>On-screen Show (4:3)</PresentationFormat>
  <Paragraphs>245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Comfortaa</vt:lpstr>
      <vt:lpstr>Tema de Office</vt:lpstr>
      <vt:lpstr>Informe de gestión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</dc:title>
  <dc:creator>Vera Lacey Krylova</dc:creator>
  <cp:lastModifiedBy>Vera Lacey Krylova</cp:lastModifiedBy>
  <cp:revision>2</cp:revision>
  <dcterms:modified xsi:type="dcterms:W3CDTF">2018-04-25T17:27:38Z</dcterms:modified>
</cp:coreProperties>
</file>